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83" r:id="rId4"/>
    <p:sldId id="284" r:id="rId5"/>
    <p:sldId id="285" r:id="rId6"/>
    <p:sldId id="286" r:id="rId7"/>
    <p:sldId id="265" r:id="rId8"/>
    <p:sldId id="266" r:id="rId9"/>
    <p:sldId id="258" r:id="rId10"/>
    <p:sldId id="287" r:id="rId11"/>
    <p:sldId id="289" r:id="rId12"/>
    <p:sldId id="290" r:id="rId13"/>
    <p:sldId id="291" r:id="rId14"/>
    <p:sldId id="292" r:id="rId15"/>
    <p:sldId id="293" r:id="rId16"/>
    <p:sldId id="294" r:id="rId17"/>
    <p:sldId id="276" r:id="rId18"/>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971" autoAdjust="0"/>
    <p:restoredTop sz="94671" autoAdjust="0"/>
  </p:normalViewPr>
  <p:slideViewPr>
    <p:cSldViewPr>
      <p:cViewPr>
        <p:scale>
          <a:sx n="73" d="100"/>
          <a:sy n="73"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AA3F792B-C2EA-4114-81C2-E5C2928EB1A2}" type="datetimeFigureOut">
              <a:rPr lang="pl-PL"/>
              <a:pPr>
                <a:defRPr/>
              </a:pPr>
              <a:t>2017-04-21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ABC5FB0-89D0-4E09-8256-7DE25889D1A2}" type="slidenum">
              <a:rPr lang="pl-PL" altLang="pl-PL"/>
              <a:pPr>
                <a:defRPr/>
              </a:pPr>
              <a:t>‹#›</a:t>
            </a:fld>
            <a:endParaRPr lang="pl-PL" altLang="pl-PL"/>
          </a:p>
        </p:txBody>
      </p:sp>
    </p:spTree>
    <p:extLst>
      <p:ext uri="{BB962C8B-B14F-4D97-AF65-F5344CB8AC3E}">
        <p14:creationId xmlns:p14="http://schemas.microsoft.com/office/powerpoint/2010/main" val="161685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E8BD61F-C537-4779-B6DE-4BBB871E3F54}" type="datetimeFigureOut">
              <a:rPr lang="pl-PL"/>
              <a:pPr>
                <a:defRPr/>
              </a:pPr>
              <a:t>2017-04-21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131D055-CB11-476A-8AFD-8F5FB45905A3}" type="slidenum">
              <a:rPr lang="pl-PL" altLang="pl-PL"/>
              <a:pPr>
                <a:defRPr/>
              </a:pPr>
              <a:t>‹#›</a:t>
            </a:fld>
            <a:endParaRPr lang="pl-PL" altLang="pl-PL"/>
          </a:p>
        </p:txBody>
      </p:sp>
    </p:spTree>
    <p:extLst>
      <p:ext uri="{BB962C8B-B14F-4D97-AF65-F5344CB8AC3E}">
        <p14:creationId xmlns:p14="http://schemas.microsoft.com/office/powerpoint/2010/main" val="135129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15565F2D-25DD-4A4A-BF8D-6A3D6B0806A2}" type="datetimeFigureOut">
              <a:rPr lang="pl-PL"/>
              <a:pPr>
                <a:defRPr/>
              </a:pPr>
              <a:t>2017-04-21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9CEE1F2-BA0B-4473-B11B-744FF89757DD}" type="slidenum">
              <a:rPr lang="pl-PL" altLang="pl-PL"/>
              <a:pPr>
                <a:defRPr/>
              </a:pPr>
              <a:t>‹#›</a:t>
            </a:fld>
            <a:endParaRPr lang="pl-PL" altLang="pl-PL"/>
          </a:p>
        </p:txBody>
      </p:sp>
    </p:spTree>
    <p:extLst>
      <p:ext uri="{BB962C8B-B14F-4D97-AF65-F5344CB8AC3E}">
        <p14:creationId xmlns:p14="http://schemas.microsoft.com/office/powerpoint/2010/main" val="334313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8F586844-1242-4C33-B980-F9E46C07A5C7}" type="datetimeFigureOut">
              <a:rPr lang="pl-PL"/>
              <a:pPr>
                <a:defRPr/>
              </a:pPr>
              <a:t>2017-04-21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8C3C0631-3726-4093-B070-F61064EC4262}" type="slidenum">
              <a:rPr lang="pl-PL" altLang="pl-PL"/>
              <a:pPr>
                <a:defRPr/>
              </a:pPr>
              <a:t>‹#›</a:t>
            </a:fld>
            <a:endParaRPr lang="pl-PL" altLang="pl-PL"/>
          </a:p>
        </p:txBody>
      </p:sp>
    </p:spTree>
    <p:extLst>
      <p:ext uri="{BB962C8B-B14F-4D97-AF65-F5344CB8AC3E}">
        <p14:creationId xmlns:p14="http://schemas.microsoft.com/office/powerpoint/2010/main" val="276304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0B94F167-B0B0-41FB-B7A4-487B51CBFB70}" type="datetimeFigureOut">
              <a:rPr lang="pl-PL"/>
              <a:pPr>
                <a:defRPr/>
              </a:pPr>
              <a:t>2017-04-21</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028E9719-5794-4BAF-A309-735B77B9D590}" type="slidenum">
              <a:rPr lang="pl-PL" altLang="pl-PL"/>
              <a:pPr>
                <a:defRPr/>
              </a:pPr>
              <a:t>‹#›</a:t>
            </a:fld>
            <a:endParaRPr lang="pl-PL" altLang="pl-PL"/>
          </a:p>
        </p:txBody>
      </p:sp>
    </p:spTree>
    <p:extLst>
      <p:ext uri="{BB962C8B-B14F-4D97-AF65-F5344CB8AC3E}">
        <p14:creationId xmlns:p14="http://schemas.microsoft.com/office/powerpoint/2010/main" val="240571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FE8079A8-EE9A-4210-AAB8-D0F804DD0F33}" type="datetimeFigureOut">
              <a:rPr lang="pl-PL"/>
              <a:pPr>
                <a:defRPr/>
              </a:pPr>
              <a:t>2017-04-21</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DD0D9555-4B9B-4687-8570-CD8F819B055A}" type="slidenum">
              <a:rPr lang="pl-PL" altLang="pl-PL"/>
              <a:pPr>
                <a:defRPr/>
              </a:pPr>
              <a:t>‹#›</a:t>
            </a:fld>
            <a:endParaRPr lang="pl-PL" altLang="pl-PL"/>
          </a:p>
        </p:txBody>
      </p:sp>
    </p:spTree>
    <p:extLst>
      <p:ext uri="{BB962C8B-B14F-4D97-AF65-F5344CB8AC3E}">
        <p14:creationId xmlns:p14="http://schemas.microsoft.com/office/powerpoint/2010/main" val="390927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B5CE9D5A-931E-41A7-B322-5F34053330DC}" type="datetimeFigureOut">
              <a:rPr lang="pl-PL"/>
              <a:pPr>
                <a:defRPr/>
              </a:pPr>
              <a:t>2017-04-21</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B1680CBF-5410-40BD-942B-4A01BCEF1691}" type="slidenum">
              <a:rPr lang="pl-PL" altLang="pl-PL"/>
              <a:pPr>
                <a:defRPr/>
              </a:pPr>
              <a:t>‹#›</a:t>
            </a:fld>
            <a:endParaRPr lang="pl-PL" altLang="pl-PL"/>
          </a:p>
        </p:txBody>
      </p:sp>
    </p:spTree>
    <p:extLst>
      <p:ext uri="{BB962C8B-B14F-4D97-AF65-F5344CB8AC3E}">
        <p14:creationId xmlns:p14="http://schemas.microsoft.com/office/powerpoint/2010/main" val="318748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DBC8CC4D-C12B-4EBB-8440-3CF9E7A5B8DD}" type="datetimeFigureOut">
              <a:rPr lang="pl-PL"/>
              <a:pPr>
                <a:defRPr/>
              </a:pPr>
              <a:t>2017-04-21</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15B09913-8FFC-4FFC-A0E0-48A656DAD0D0}" type="slidenum">
              <a:rPr lang="pl-PL" altLang="pl-PL"/>
              <a:pPr>
                <a:defRPr/>
              </a:pPr>
              <a:t>‹#›</a:t>
            </a:fld>
            <a:endParaRPr lang="pl-PL" altLang="pl-PL"/>
          </a:p>
        </p:txBody>
      </p:sp>
    </p:spTree>
    <p:extLst>
      <p:ext uri="{BB962C8B-B14F-4D97-AF65-F5344CB8AC3E}">
        <p14:creationId xmlns:p14="http://schemas.microsoft.com/office/powerpoint/2010/main" val="139893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53B70577-C9E4-4C05-BD96-25BEE67FA245}" type="datetimeFigureOut">
              <a:rPr lang="pl-PL"/>
              <a:pPr>
                <a:defRPr/>
              </a:pPr>
              <a:t>2017-04-21</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B498C183-22EB-4604-8808-B37A196DCFED}" type="slidenum">
              <a:rPr lang="pl-PL" altLang="pl-PL"/>
              <a:pPr>
                <a:defRPr/>
              </a:pPr>
              <a:t>‹#›</a:t>
            </a:fld>
            <a:endParaRPr lang="pl-PL" altLang="pl-PL"/>
          </a:p>
        </p:txBody>
      </p:sp>
    </p:spTree>
    <p:extLst>
      <p:ext uri="{BB962C8B-B14F-4D97-AF65-F5344CB8AC3E}">
        <p14:creationId xmlns:p14="http://schemas.microsoft.com/office/powerpoint/2010/main" val="11938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6E91B47-6CCE-41A2-B2AB-917C1E04800D}" type="datetimeFigureOut">
              <a:rPr lang="pl-PL"/>
              <a:pPr>
                <a:defRPr/>
              </a:pPr>
              <a:t>2017-04-21</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0E33CAB-56BD-4969-983F-FEBDDDCAD08C}" type="slidenum">
              <a:rPr lang="pl-PL" altLang="pl-PL"/>
              <a:pPr>
                <a:defRPr/>
              </a:pPr>
              <a:t>‹#›</a:t>
            </a:fld>
            <a:endParaRPr lang="pl-PL" altLang="pl-PL"/>
          </a:p>
        </p:txBody>
      </p:sp>
    </p:spTree>
    <p:extLst>
      <p:ext uri="{BB962C8B-B14F-4D97-AF65-F5344CB8AC3E}">
        <p14:creationId xmlns:p14="http://schemas.microsoft.com/office/powerpoint/2010/main" val="426436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BCBF9F88-7D41-4324-80AC-2DCEF7440504}" type="datetimeFigureOut">
              <a:rPr lang="pl-PL"/>
              <a:pPr>
                <a:defRPr/>
              </a:pPr>
              <a:t>2017-04-21</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C5113EE-7775-4874-99B6-A90AC0AD93E4}" type="slidenum">
              <a:rPr lang="pl-PL" altLang="pl-PL"/>
              <a:pPr>
                <a:defRPr/>
              </a:pPr>
              <a:t>‹#›</a:t>
            </a:fld>
            <a:endParaRPr lang="pl-PL" altLang="pl-PL"/>
          </a:p>
        </p:txBody>
      </p:sp>
    </p:spTree>
    <p:extLst>
      <p:ext uri="{BB962C8B-B14F-4D97-AF65-F5344CB8AC3E}">
        <p14:creationId xmlns:p14="http://schemas.microsoft.com/office/powerpoint/2010/main" val="288057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331072C-84F8-4648-AC16-99FF80891F9F}" type="datetimeFigureOut">
              <a:rPr lang="pl-PL"/>
              <a:pPr>
                <a:defRPr/>
              </a:pPr>
              <a:t>2017-04-21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C602FB43-C06D-44C7-8167-9CA6B2F55DA8}"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6.jpeg"/><Relationship Id="rId7" Type="http://schemas.openxmlformats.org/officeDocument/2006/relationships/image" Target="../media/image3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pn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2.pn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eg"/><Relationship Id="rId3" Type="http://schemas.openxmlformats.org/officeDocument/2006/relationships/image" Target="../media/image45.jpeg"/><Relationship Id="rId7" Type="http://schemas.openxmlformats.org/officeDocument/2006/relationships/image" Target="../media/image47.jpeg"/><Relationship Id="rId12" Type="http://schemas.openxmlformats.org/officeDocument/2006/relationships/image" Target="../media/image52.png"/><Relationship Id="rId2" Type="http://schemas.openxmlformats.org/officeDocument/2006/relationships/image" Target="../media/image44.jpe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51.jpeg"/><Relationship Id="rId5" Type="http://schemas.openxmlformats.org/officeDocument/2006/relationships/image" Target="../media/image9.pn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6.jpeg"/><Relationship Id="rId9" Type="http://schemas.openxmlformats.org/officeDocument/2006/relationships/image" Target="../media/image49.png"/><Relationship Id="rId1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644900"/>
            <a:ext cx="7772400" cy="2016125"/>
          </a:xfrm>
        </p:spPr>
        <p:style>
          <a:lnRef idx="2">
            <a:schemeClr val="accent3">
              <a:shade val="50000"/>
            </a:schemeClr>
          </a:lnRef>
          <a:fillRef idx="1">
            <a:schemeClr val="accent3"/>
          </a:fillRef>
          <a:effectRef idx="0">
            <a:schemeClr val="accent3"/>
          </a:effectRef>
          <a:fontRef idx="minor">
            <a:schemeClr val="lt1"/>
          </a:fontRef>
        </p:style>
        <p:txBody>
          <a:bodyPr rtlCol="0">
            <a:normAutofit fontScale="90000"/>
          </a:bodyPr>
          <a:lstStyle/>
          <a:p>
            <a:pPr eaLnBrk="1" fontAlgn="auto" hangingPunct="1">
              <a:spcAft>
                <a:spcPts val="0"/>
              </a:spcAft>
              <a:defRPr/>
            </a:pPr>
            <a:r>
              <a:rPr lang="pl-PL" b="1" smtClean="0"/>
              <a:t>Segregacja odpadów: </a:t>
            </a:r>
            <a:br>
              <a:rPr lang="pl-PL" b="1" smtClean="0"/>
            </a:br>
            <a:r>
              <a:rPr lang="pl-PL" smtClean="0"/>
              <a:t>wszystko, co chcielibyście wiedzieć, ale baliście się zapytać...</a:t>
            </a:r>
            <a:endParaRPr lang="pl-PL" dirty="0"/>
          </a:p>
        </p:txBody>
      </p:sp>
      <p:pic>
        <p:nvPicPr>
          <p:cNvPr id="2051" name="Picture 2" descr="glow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12875"/>
            <a:ext cx="7772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pPr eaLnBrk="1" hangingPunct="1"/>
            <a:endParaRPr lang="pl-PL" altLang="pl-PL" smtClean="0"/>
          </a:p>
        </p:txBody>
      </p:sp>
      <p:sp>
        <p:nvSpPr>
          <p:cNvPr id="4" name="Tytuł 1"/>
          <p:cNvSpPr txBox="1">
            <a:spLocks/>
          </p:cNvSpPr>
          <p:nvPr/>
        </p:nvSpPr>
        <p:spPr>
          <a:xfrm>
            <a:off x="457200" y="274638"/>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p>
            <a:pPr algn="r" eaLnBrk="1" fontAlgn="auto" hangingPunct="1">
              <a:spcAft>
                <a:spcPts val="0"/>
              </a:spcAft>
              <a:defRPr/>
            </a:pPr>
            <a:r>
              <a:rPr lang="pl-PL" sz="4000" smtClean="0"/>
              <a:t>FAQ czyli Trudne Sprawy...</a:t>
            </a:r>
            <a:endParaRPr lang="pl-PL" sz="4000" dirty="0"/>
          </a:p>
        </p:txBody>
      </p:sp>
      <p:pic>
        <p:nvPicPr>
          <p:cNvPr id="1331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aśnienie prostokątne 5"/>
          <p:cNvSpPr/>
          <p:nvPr/>
        </p:nvSpPr>
        <p:spPr>
          <a:xfrm>
            <a:off x="357158" y="1524684"/>
            <a:ext cx="3500462" cy="785818"/>
          </a:xfrm>
          <a:prstGeom prst="wedgeRectCallout">
            <a:avLst>
              <a:gd name="adj1" fmla="val -52085"/>
              <a:gd name="adj2" fmla="val 83484"/>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7" name="pole tekstowe 6"/>
          <p:cNvSpPr txBox="1"/>
          <p:nvPr/>
        </p:nvSpPr>
        <p:spPr>
          <a:xfrm>
            <a:off x="500034" y="1592733"/>
            <a:ext cx="3786214" cy="646331"/>
          </a:xfrm>
          <a:prstGeom prst="rect">
            <a:avLst/>
          </a:prstGeom>
          <a:noFill/>
        </p:spPr>
        <p:txBody>
          <a:bodyPr wrap="square" rtlCol="0">
            <a:spAutoFit/>
          </a:bodyPr>
          <a:lstStyle/>
          <a:p>
            <a:r>
              <a:rPr lang="pl-PL" b="1">
                <a:solidFill>
                  <a:schemeClr val="accent3">
                    <a:lumMod val="75000"/>
                  </a:schemeClr>
                </a:solidFill>
                <a:effectLst>
                  <a:outerShdw blurRad="38100" dist="38100" dir="2700000" algn="tl">
                    <a:srgbClr val="000000">
                      <a:alpha val="43137"/>
                    </a:srgbClr>
                  </a:outerShdw>
                </a:effectLst>
                <a:latin typeface="+mn-lt"/>
              </a:rPr>
              <a:t>Czy z butelki, słoika zdejmować nakrętkę i obwolutę?</a:t>
            </a:r>
          </a:p>
        </p:txBody>
      </p:sp>
      <p:sp>
        <p:nvSpPr>
          <p:cNvPr id="8" name="Objaśnienie prostokątne 7"/>
          <p:cNvSpPr/>
          <p:nvPr/>
        </p:nvSpPr>
        <p:spPr>
          <a:xfrm>
            <a:off x="571472" y="2381940"/>
            <a:ext cx="3857652" cy="4231430"/>
          </a:xfrm>
          <a:prstGeom prst="wedgeRectCallout">
            <a:avLst>
              <a:gd name="adj1" fmla="val 50807"/>
              <a:gd name="adj2" fmla="val 55013"/>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solidFill>
                <a:schemeClr val="dk1"/>
              </a:solidFill>
            </a:endParaRPr>
          </a:p>
        </p:txBody>
      </p:sp>
      <p:sp>
        <p:nvSpPr>
          <p:cNvPr id="9" name="pole tekstowe 8"/>
          <p:cNvSpPr txBox="1"/>
          <p:nvPr/>
        </p:nvSpPr>
        <p:spPr>
          <a:xfrm>
            <a:off x="642910" y="2453378"/>
            <a:ext cx="3786214" cy="3985706"/>
          </a:xfrm>
          <a:prstGeom prst="rect">
            <a:avLst/>
          </a:prstGeom>
          <a:noFill/>
        </p:spPr>
        <p:txBody>
          <a:bodyPr wrap="square" rtlCol="0">
            <a:spAutoFit/>
          </a:bodyPr>
          <a:lstStyle/>
          <a:p>
            <a:r>
              <a:rPr lang="pl-PL" sz="2800" b="1" smtClean="0">
                <a:ln>
                  <a:solidFill>
                    <a:srgbClr val="00B050"/>
                  </a:solidFill>
                </a:ln>
                <a:solidFill>
                  <a:srgbClr val="92D050"/>
                </a:solidFill>
                <a:effectLst/>
              </a:rPr>
              <a:t>TAK</a:t>
            </a:r>
          </a:p>
          <a:p>
            <a:r>
              <a:rPr lang="pl-PL" sz="1500">
                <a:solidFill>
                  <a:schemeClr val="accent3">
                    <a:lumMod val="75000"/>
                  </a:schemeClr>
                </a:solidFill>
                <a:effectLst>
                  <a:outerShdw blurRad="38100" dist="38100" dir="2700000" algn="tl">
                    <a:srgbClr val="000000">
                      <a:alpha val="43137"/>
                    </a:srgbClr>
                  </a:outerShdw>
                </a:effectLst>
                <a:latin typeface="+mn-lt"/>
              </a:rPr>
              <a:t>Generalna zasada segregacji odpadów mówi, aby odpad składający się z różnych materiałów rozdzielić na części składowe, jeśli to jest możliwe. W miarę możliwości zdejmujemy więc nakrętkę, pierścionek pod nakrętką i obwolutę, ponieważ są wykonane z innych materiałów, niż sama butelka. Każdą z tych rzeczy wrzucamy potem do odpowiedniego kontenera. Nie wkładamy gazet do foliowego, zawiązanego woreczka, ani butelek plastikowych nie zawijamy w folię. </a:t>
            </a:r>
          </a:p>
          <a:p>
            <a:r>
              <a:rPr lang="pl-PL" sz="1500" b="1">
                <a:solidFill>
                  <a:schemeClr val="accent3">
                    <a:lumMod val="75000"/>
                  </a:schemeClr>
                </a:solidFill>
                <a:effectLst>
                  <a:outerShdw blurRad="38100" dist="38100" dir="2700000" algn="tl">
                    <a:srgbClr val="000000">
                      <a:alpha val="43137"/>
                    </a:srgbClr>
                  </a:outerShdw>
                </a:effectLst>
                <a:latin typeface="+mn-lt"/>
              </a:rPr>
              <a:t>Koniecznie zdejmujmy przezroczystą folię, którą niektórzy producenci stosują zamiast papierowej nalepki! Jest to folia PCV zakłócająca procesy recyklingu.</a:t>
            </a:r>
          </a:p>
        </p:txBody>
      </p:sp>
      <p:pic>
        <p:nvPicPr>
          <p:cNvPr id="10" name="Picture 12" descr="Podobny obraz"/>
          <p:cNvPicPr>
            <a:picLocks noChangeAspect="1" noChangeArrowheads="1"/>
          </p:cNvPicPr>
          <p:nvPr/>
        </p:nvPicPr>
        <p:blipFill>
          <a:blip r:embed="rId3" cstate="print"/>
          <a:srcRect/>
          <a:stretch>
            <a:fillRect/>
          </a:stretch>
        </p:blipFill>
        <p:spPr bwMode="auto">
          <a:xfrm>
            <a:off x="7500958" y="1738998"/>
            <a:ext cx="1428750" cy="1428750"/>
          </a:xfrm>
          <a:prstGeom prst="rect">
            <a:avLst/>
          </a:prstGeom>
          <a:noFill/>
        </p:spPr>
      </p:pic>
      <p:pic>
        <p:nvPicPr>
          <p:cNvPr id="11" name="Picture 2" descr="Znalezione obrazy dla zapytania butelka i nakr&amp;eogon;tka"/>
          <p:cNvPicPr>
            <a:picLocks noChangeAspect="1" noChangeArrowheads="1"/>
          </p:cNvPicPr>
          <p:nvPr/>
        </p:nvPicPr>
        <p:blipFill>
          <a:blip r:embed="rId4" cstate="print"/>
          <a:srcRect l="23033" t="20992" r="22264" b="23664"/>
          <a:stretch>
            <a:fillRect/>
          </a:stretch>
        </p:blipFill>
        <p:spPr bwMode="auto">
          <a:xfrm>
            <a:off x="4929190" y="1524684"/>
            <a:ext cx="1965777" cy="1500198"/>
          </a:xfrm>
          <a:prstGeom prst="rect">
            <a:avLst/>
          </a:prstGeom>
          <a:noFill/>
        </p:spPr>
      </p:pic>
      <p:pic>
        <p:nvPicPr>
          <p:cNvPr id="12" name="Picture 4" descr="Znalezione obrazy dla zapytania s&amp;lstrok;oik i zakr&amp;eogon;tka"/>
          <p:cNvPicPr>
            <a:picLocks noChangeAspect="1" noChangeArrowheads="1"/>
          </p:cNvPicPr>
          <p:nvPr/>
        </p:nvPicPr>
        <p:blipFill>
          <a:blip r:embed="rId5" cstate="print"/>
          <a:srcRect t="23664" b="26717"/>
          <a:stretch>
            <a:fillRect/>
          </a:stretch>
        </p:blipFill>
        <p:spPr bwMode="auto">
          <a:xfrm>
            <a:off x="6028572" y="2916876"/>
            <a:ext cx="1928826" cy="1190265"/>
          </a:xfrm>
          <a:prstGeom prst="rect">
            <a:avLst/>
          </a:prstGeom>
          <a:noFill/>
        </p:spPr>
      </p:pic>
      <p:pic>
        <p:nvPicPr>
          <p:cNvPr id="14" name="Picture 8" descr="Znalezione obrazy dla zapytania kubu&amp;sacute;"/>
          <p:cNvPicPr>
            <a:picLocks noChangeAspect="1" noChangeArrowheads="1"/>
          </p:cNvPicPr>
          <p:nvPr/>
        </p:nvPicPr>
        <p:blipFill>
          <a:blip r:embed="rId6" cstate="print"/>
          <a:srcRect l="32500" r="30000"/>
          <a:stretch>
            <a:fillRect/>
          </a:stretch>
        </p:blipFill>
        <p:spPr bwMode="auto">
          <a:xfrm>
            <a:off x="5436096" y="4382774"/>
            <a:ext cx="830473" cy="2214578"/>
          </a:xfrm>
          <a:prstGeom prst="rect">
            <a:avLst/>
          </a:prstGeom>
          <a:noFill/>
        </p:spPr>
      </p:pic>
      <p:pic>
        <p:nvPicPr>
          <p:cNvPr id="16" name="Picture 11"/>
          <p:cNvPicPr>
            <a:picLocks noChangeAspect="1" noChangeArrowheads="1"/>
          </p:cNvPicPr>
          <p:nvPr/>
        </p:nvPicPr>
        <p:blipFill>
          <a:blip r:embed="rId7" cstate="print"/>
          <a:srcRect/>
          <a:stretch>
            <a:fillRect/>
          </a:stretch>
        </p:blipFill>
        <p:spPr bwMode="auto">
          <a:xfrm>
            <a:off x="6228184" y="4564834"/>
            <a:ext cx="714380" cy="2104526"/>
          </a:xfrm>
          <a:prstGeom prst="rect">
            <a:avLst/>
          </a:prstGeom>
          <a:noFill/>
          <a:ln w="9525">
            <a:noFill/>
            <a:miter lim="800000"/>
            <a:headEnd/>
            <a:tailEnd/>
          </a:ln>
          <a:effectLst/>
        </p:spPr>
      </p:pic>
      <p:pic>
        <p:nvPicPr>
          <p:cNvPr id="2050" name="Picture 2" descr="Znalezione obrazy dla zapytania mirinda"/>
          <p:cNvPicPr>
            <a:picLocks noChangeAspect="1" noChangeArrowheads="1"/>
          </p:cNvPicPr>
          <p:nvPr/>
        </p:nvPicPr>
        <p:blipFill rotWithShape="1">
          <a:blip r:embed="rId8">
            <a:extLst>
              <a:ext uri="{28A0092B-C50C-407E-A947-70E740481C1C}">
                <a14:useLocalDpi xmlns:a14="http://schemas.microsoft.com/office/drawing/2010/main" val="0"/>
              </a:ext>
            </a:extLst>
          </a:blip>
          <a:srcRect l="34766" r="35573"/>
          <a:stretch/>
        </p:blipFill>
        <p:spPr bwMode="auto">
          <a:xfrm>
            <a:off x="4681395" y="4295773"/>
            <a:ext cx="682693" cy="23015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nalezione obrazy dla zapytania cif do WC"/>
          <p:cNvPicPr>
            <a:picLocks noChangeAspect="1" noChangeArrowheads="1"/>
          </p:cNvPicPr>
          <p:nvPr/>
        </p:nvPicPr>
        <p:blipFill rotWithShape="1">
          <a:blip r:embed="rId9">
            <a:extLst>
              <a:ext uri="{28A0092B-C50C-407E-A947-70E740481C1C}">
                <a14:useLocalDpi xmlns:a14="http://schemas.microsoft.com/office/drawing/2010/main" val="0"/>
              </a:ext>
            </a:extLst>
          </a:blip>
          <a:srcRect l="31131" r="31137"/>
          <a:stretch/>
        </p:blipFill>
        <p:spPr bwMode="auto">
          <a:xfrm>
            <a:off x="7028136" y="4107141"/>
            <a:ext cx="945643" cy="2506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nalezione obrazy dla zapytania wykrzyknik"/>
          <p:cNvPicPr>
            <a:picLocks noChangeAspect="1" noChangeArrowheads="1"/>
          </p:cNvPicPr>
          <p:nvPr/>
        </p:nvPicPr>
        <p:blipFill rotWithShape="1">
          <a:blip r:embed="rId10">
            <a:extLst>
              <a:ext uri="{28A0092B-C50C-407E-A947-70E740481C1C}">
                <a14:useLocalDpi xmlns:a14="http://schemas.microsoft.com/office/drawing/2010/main" val="0"/>
              </a:ext>
            </a:extLst>
          </a:blip>
          <a:srcRect l="67215" r="13127"/>
          <a:stretch/>
        </p:blipFill>
        <p:spPr bwMode="auto">
          <a:xfrm>
            <a:off x="8060348" y="4173850"/>
            <a:ext cx="453732" cy="184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84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pPr eaLnBrk="1" hangingPunct="1"/>
            <a:endParaRPr lang="pl-PL" altLang="pl-PL" smtClean="0"/>
          </a:p>
        </p:txBody>
      </p:sp>
      <p:sp>
        <p:nvSpPr>
          <p:cNvPr id="4" name="Tytuł 1"/>
          <p:cNvSpPr txBox="1">
            <a:spLocks/>
          </p:cNvSpPr>
          <p:nvPr/>
        </p:nvSpPr>
        <p:spPr>
          <a:xfrm>
            <a:off x="457200" y="274638"/>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p>
            <a:pPr algn="r" eaLnBrk="1" fontAlgn="auto" hangingPunct="1">
              <a:spcAft>
                <a:spcPts val="0"/>
              </a:spcAft>
              <a:defRPr/>
            </a:pPr>
            <a:r>
              <a:rPr lang="pl-PL" sz="4000" smtClean="0"/>
              <a:t>FAQ czyli Trudne Sprawy...</a:t>
            </a:r>
            <a:endParaRPr lang="pl-PL" sz="4000" dirty="0"/>
          </a:p>
        </p:txBody>
      </p:sp>
      <p:pic>
        <p:nvPicPr>
          <p:cNvPr id="1331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aśnienie prostokątne 5"/>
          <p:cNvSpPr/>
          <p:nvPr/>
        </p:nvSpPr>
        <p:spPr>
          <a:xfrm>
            <a:off x="357158" y="1524684"/>
            <a:ext cx="3500462" cy="785818"/>
          </a:xfrm>
          <a:prstGeom prst="wedgeRectCallout">
            <a:avLst>
              <a:gd name="adj1" fmla="val -52085"/>
              <a:gd name="adj2" fmla="val 83484"/>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7" name="pole tekstowe 6"/>
          <p:cNvSpPr txBox="1"/>
          <p:nvPr/>
        </p:nvSpPr>
        <p:spPr>
          <a:xfrm>
            <a:off x="500034" y="1700808"/>
            <a:ext cx="3786214" cy="400110"/>
          </a:xfrm>
          <a:prstGeom prst="rect">
            <a:avLst/>
          </a:prstGeom>
          <a:noFill/>
        </p:spPr>
        <p:txBody>
          <a:bodyPr wrap="square" rtlCol="0">
            <a:spAutoFit/>
          </a:bodyPr>
          <a:lstStyle/>
          <a:p>
            <a:pPr eaLnBrk="1" fontAlgn="auto" hangingPunct="1">
              <a:spcBef>
                <a:spcPts val="0"/>
              </a:spcBef>
              <a:spcAft>
                <a:spcPts val="0"/>
              </a:spcAft>
            </a:pPr>
            <a:r>
              <a:rPr lang="pl-PL" sz="2000" b="1">
                <a:solidFill>
                  <a:schemeClr val="accent3">
                    <a:lumMod val="75000"/>
                  </a:schemeClr>
                </a:solidFill>
                <a:effectLst>
                  <a:outerShdw blurRad="38100" dist="38100" dir="2700000" algn="tl">
                    <a:srgbClr val="000000">
                      <a:alpha val="43137"/>
                    </a:srgbClr>
                  </a:outerShdw>
                </a:effectLst>
                <a:latin typeface="+mn-lt"/>
              </a:rPr>
              <a:t>Czy trzeba myć opakowania?</a:t>
            </a:r>
          </a:p>
        </p:txBody>
      </p:sp>
      <p:sp>
        <p:nvSpPr>
          <p:cNvPr id="8" name="Objaśnienie prostokątne 7"/>
          <p:cNvSpPr/>
          <p:nvPr/>
        </p:nvSpPr>
        <p:spPr>
          <a:xfrm>
            <a:off x="571472" y="2381940"/>
            <a:ext cx="3857652" cy="4143404"/>
          </a:xfrm>
          <a:prstGeom prst="wedgeRectCallout">
            <a:avLst>
              <a:gd name="adj1" fmla="val 50807"/>
              <a:gd name="adj2" fmla="val 55013"/>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solidFill>
                <a:schemeClr val="dk1"/>
              </a:solidFill>
            </a:endParaRPr>
          </a:p>
        </p:txBody>
      </p:sp>
      <p:sp>
        <p:nvSpPr>
          <p:cNvPr id="9" name="pole tekstowe 8"/>
          <p:cNvSpPr txBox="1"/>
          <p:nvPr/>
        </p:nvSpPr>
        <p:spPr>
          <a:xfrm>
            <a:off x="642910" y="2453378"/>
            <a:ext cx="3786214" cy="4031873"/>
          </a:xfrm>
          <a:prstGeom prst="rect">
            <a:avLst/>
          </a:prstGeom>
          <a:noFill/>
        </p:spPr>
        <p:txBody>
          <a:bodyPr wrap="square" rtlCol="0">
            <a:spAutoFit/>
          </a:bodyPr>
          <a:lstStyle/>
          <a:p>
            <a:pPr eaLnBrk="1" fontAlgn="auto" hangingPunct="1">
              <a:spcBef>
                <a:spcPts val="0"/>
              </a:spcBef>
              <a:spcAft>
                <a:spcPts val="0"/>
              </a:spcAft>
            </a:pPr>
            <a:r>
              <a:rPr lang="pl-PL" sz="2800" b="1">
                <a:ln>
                  <a:solidFill>
                    <a:srgbClr val="00B050"/>
                  </a:solidFill>
                </a:ln>
                <a:solidFill>
                  <a:srgbClr val="92D050"/>
                </a:solidFill>
              </a:rPr>
              <a:t>NIE</a:t>
            </a:r>
          </a:p>
          <a:p>
            <a:pPr eaLnBrk="1" fontAlgn="auto" hangingPunct="1">
              <a:spcBef>
                <a:spcPts val="0"/>
              </a:spcBef>
              <a:spcAft>
                <a:spcPts val="0"/>
              </a:spcAft>
            </a:pPr>
            <a:r>
              <a:rPr lang="pl-PL" sz="2000" b="1">
                <a:solidFill>
                  <a:schemeClr val="accent3">
                    <a:lumMod val="75000"/>
                  </a:schemeClr>
                </a:solidFill>
                <a:effectLst>
                  <a:outerShdw blurRad="38100" dist="38100" dir="2700000" algn="tl">
                    <a:srgbClr val="000000">
                      <a:alpha val="43137"/>
                    </a:srgbClr>
                  </a:outerShdw>
                </a:effectLst>
                <a:latin typeface="+mn-lt"/>
              </a:rPr>
              <a:t>Opakowanie nie musi być czyste, ale powinno być suche.  Zawartość można wygarnąć łyżeczką lub wysączyć do ostatniej kropli odwracając opakowanie „do góry nogami”. Płukanie opakowań produkuje niepotrzebne ścieki.</a:t>
            </a:r>
          </a:p>
          <a:p>
            <a:pPr eaLnBrk="1" fontAlgn="auto" hangingPunct="1">
              <a:spcBef>
                <a:spcPts val="0"/>
              </a:spcBef>
              <a:spcAft>
                <a:spcPts val="0"/>
              </a:spcAft>
            </a:pPr>
            <a:r>
              <a:rPr lang="pl-PL" sz="2000" b="1">
                <a:solidFill>
                  <a:schemeClr val="accent3">
                    <a:lumMod val="75000"/>
                  </a:schemeClr>
                </a:solidFill>
                <a:effectLst>
                  <a:outerShdw blurRad="38100" dist="38100" dir="2700000" algn="tl">
                    <a:srgbClr val="000000">
                      <a:alpha val="43137"/>
                    </a:srgbClr>
                  </a:outerShdw>
                </a:effectLst>
                <a:latin typeface="+mn-lt"/>
              </a:rPr>
              <a:t>Idealne przygotowanie do recyklingu zapewnia zmywarka!</a:t>
            </a:r>
          </a:p>
          <a:p>
            <a:pPr eaLnBrk="1" fontAlgn="auto" hangingPunct="1">
              <a:spcBef>
                <a:spcPts val="0"/>
              </a:spcBef>
              <a:spcAft>
                <a:spcPts val="0"/>
              </a:spcAft>
            </a:pPr>
            <a:endParaRPr lang="pl-PL" sz="2800">
              <a:solidFill>
                <a:prstClr val="black"/>
              </a:solidFill>
              <a:latin typeface="Georgia"/>
            </a:endParaRPr>
          </a:p>
        </p:txBody>
      </p:sp>
      <p:pic>
        <p:nvPicPr>
          <p:cNvPr id="17" name="Picture 2" descr="Znalezione obrazy dla zapytania kran szkic"/>
          <p:cNvPicPr>
            <a:picLocks noChangeAspect="1" noChangeArrowheads="1"/>
          </p:cNvPicPr>
          <p:nvPr/>
        </p:nvPicPr>
        <p:blipFill>
          <a:blip r:embed="rId3" cstate="print"/>
          <a:srcRect/>
          <a:stretch>
            <a:fillRect/>
          </a:stretch>
        </p:blipFill>
        <p:spPr bwMode="auto">
          <a:xfrm>
            <a:off x="4786314" y="1643050"/>
            <a:ext cx="1357322" cy="1357322"/>
          </a:xfrm>
          <a:prstGeom prst="rect">
            <a:avLst/>
          </a:prstGeom>
          <a:noFill/>
        </p:spPr>
      </p:pic>
      <p:cxnSp>
        <p:nvCxnSpPr>
          <p:cNvPr id="18" name="Łącznik prosty 15"/>
          <p:cNvCxnSpPr/>
          <p:nvPr/>
        </p:nvCxnSpPr>
        <p:spPr>
          <a:xfrm rot="5400000">
            <a:off x="4786314" y="1643050"/>
            <a:ext cx="1357322" cy="13573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6" descr="Znalezione obrazy dla zapytania p&amp;lstrok;yn do mycia pod&amp;lstrok;óg"/>
          <p:cNvPicPr>
            <a:picLocks noChangeAspect="1" noChangeArrowheads="1"/>
          </p:cNvPicPr>
          <p:nvPr/>
        </p:nvPicPr>
        <p:blipFill>
          <a:blip r:embed="rId4" cstate="print"/>
          <a:srcRect l="23729" r="27965"/>
          <a:stretch>
            <a:fillRect/>
          </a:stretch>
        </p:blipFill>
        <p:spPr bwMode="auto">
          <a:xfrm rot="11246393">
            <a:off x="7504839" y="1854888"/>
            <a:ext cx="932757" cy="2290966"/>
          </a:xfrm>
          <a:prstGeom prst="rect">
            <a:avLst/>
          </a:prstGeom>
          <a:noFill/>
        </p:spPr>
      </p:pic>
      <p:pic>
        <p:nvPicPr>
          <p:cNvPr id="20" name="Picture 8" descr="Znalezione obrazy dla zapytania kropla"/>
          <p:cNvPicPr>
            <a:picLocks noChangeAspect="1" noChangeArrowheads="1"/>
          </p:cNvPicPr>
          <p:nvPr/>
        </p:nvPicPr>
        <p:blipFill>
          <a:blip r:embed="rId5" cstate="print"/>
          <a:srcRect l="24457" r="26630" b="10305"/>
          <a:stretch>
            <a:fillRect/>
          </a:stretch>
        </p:blipFill>
        <p:spPr bwMode="auto">
          <a:xfrm>
            <a:off x="7756903" y="4112053"/>
            <a:ext cx="214314" cy="419699"/>
          </a:xfrm>
          <a:prstGeom prst="rect">
            <a:avLst/>
          </a:prstGeom>
          <a:noFill/>
        </p:spPr>
      </p:pic>
      <p:pic>
        <p:nvPicPr>
          <p:cNvPr id="21" name="Picture 10" descr="Znalezione obrazy dla zapytania zmywarka szkic"/>
          <p:cNvPicPr>
            <a:picLocks noChangeAspect="1" noChangeArrowheads="1"/>
          </p:cNvPicPr>
          <p:nvPr/>
        </p:nvPicPr>
        <p:blipFill>
          <a:blip r:embed="rId6" cstate="print"/>
          <a:srcRect/>
          <a:stretch>
            <a:fillRect/>
          </a:stretch>
        </p:blipFill>
        <p:spPr bwMode="auto">
          <a:xfrm>
            <a:off x="6804248" y="5024586"/>
            <a:ext cx="1428750" cy="1428750"/>
          </a:xfrm>
          <a:prstGeom prst="rect">
            <a:avLst/>
          </a:prstGeom>
          <a:noFill/>
          <a:ln>
            <a:solidFill>
              <a:schemeClr val="tx1"/>
            </a:solidFill>
          </a:ln>
        </p:spPr>
      </p:pic>
      <p:pic>
        <p:nvPicPr>
          <p:cNvPr id="22" name="Picture 12" descr="Podobny obraz"/>
          <p:cNvPicPr>
            <a:picLocks noChangeAspect="1" noChangeArrowheads="1"/>
          </p:cNvPicPr>
          <p:nvPr/>
        </p:nvPicPr>
        <p:blipFill>
          <a:blip r:embed="rId7" cstate="print"/>
          <a:srcRect/>
          <a:stretch>
            <a:fillRect/>
          </a:stretch>
        </p:blipFill>
        <p:spPr bwMode="auto">
          <a:xfrm>
            <a:off x="5000020" y="4883667"/>
            <a:ext cx="1428750" cy="1428750"/>
          </a:xfrm>
          <a:prstGeom prst="rect">
            <a:avLst/>
          </a:prstGeom>
          <a:noFill/>
        </p:spPr>
      </p:pic>
      <p:pic>
        <p:nvPicPr>
          <p:cNvPr id="23" name="Picture 2" descr="Znalezione obrazy dla zapytania &amp;lstrok;y&amp;zdot;ka nie istnieje"/>
          <p:cNvPicPr>
            <a:picLocks noChangeAspect="1" noChangeArrowheads="1"/>
          </p:cNvPicPr>
          <p:nvPr/>
        </p:nvPicPr>
        <p:blipFill rotWithShape="1">
          <a:blip r:embed="rId8">
            <a:extLst>
              <a:ext uri="{28A0092B-C50C-407E-A947-70E740481C1C}">
                <a14:useLocalDpi xmlns:a14="http://schemas.microsoft.com/office/drawing/2010/main" val="0"/>
              </a:ext>
            </a:extLst>
          </a:blip>
          <a:srcRect t="32027" b="33986"/>
          <a:stretch/>
        </p:blipFill>
        <p:spPr bwMode="auto">
          <a:xfrm>
            <a:off x="4657581" y="3212976"/>
            <a:ext cx="2146667" cy="165734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Łącznik prosty 13"/>
          <p:cNvCxnSpPr/>
          <p:nvPr/>
        </p:nvCxnSpPr>
        <p:spPr>
          <a:xfrm rot="16200000" flipH="1">
            <a:off x="4788024" y="1628801"/>
            <a:ext cx="1357322" cy="13573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696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pPr eaLnBrk="1" hangingPunct="1"/>
            <a:endParaRPr lang="pl-PL" altLang="pl-PL" smtClean="0"/>
          </a:p>
        </p:txBody>
      </p:sp>
      <p:sp>
        <p:nvSpPr>
          <p:cNvPr id="4" name="Tytuł 1"/>
          <p:cNvSpPr txBox="1">
            <a:spLocks/>
          </p:cNvSpPr>
          <p:nvPr/>
        </p:nvSpPr>
        <p:spPr>
          <a:xfrm>
            <a:off x="457200" y="274638"/>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p>
            <a:pPr algn="r" eaLnBrk="1" fontAlgn="auto" hangingPunct="1">
              <a:spcAft>
                <a:spcPts val="0"/>
              </a:spcAft>
              <a:defRPr/>
            </a:pPr>
            <a:r>
              <a:rPr lang="pl-PL" sz="4000" smtClean="0"/>
              <a:t>FAQ czyli Trudne Sprawy...</a:t>
            </a:r>
            <a:endParaRPr lang="pl-PL" sz="4000" dirty="0"/>
          </a:p>
        </p:txBody>
      </p:sp>
      <p:sp>
        <p:nvSpPr>
          <p:cNvPr id="6" name="Objaśnienie prostokątne 5"/>
          <p:cNvSpPr/>
          <p:nvPr/>
        </p:nvSpPr>
        <p:spPr>
          <a:xfrm>
            <a:off x="357158" y="1524684"/>
            <a:ext cx="3500462" cy="785818"/>
          </a:xfrm>
          <a:prstGeom prst="wedgeRectCallout">
            <a:avLst>
              <a:gd name="adj1" fmla="val -52085"/>
              <a:gd name="adj2" fmla="val 83484"/>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7" name="pole tekstowe 6"/>
          <p:cNvSpPr txBox="1"/>
          <p:nvPr/>
        </p:nvSpPr>
        <p:spPr>
          <a:xfrm>
            <a:off x="500034" y="1700808"/>
            <a:ext cx="3786214" cy="400110"/>
          </a:xfrm>
          <a:prstGeom prst="rect">
            <a:avLst/>
          </a:prstGeom>
          <a:noFill/>
        </p:spPr>
        <p:txBody>
          <a:bodyPr wrap="square" rtlCol="0">
            <a:spAutoFit/>
          </a:bodyPr>
          <a:lstStyle/>
          <a:p>
            <a:r>
              <a:rPr lang="pl-PL" sz="2000" b="1">
                <a:solidFill>
                  <a:schemeClr val="accent3">
                    <a:lumMod val="75000"/>
                  </a:schemeClr>
                </a:solidFill>
                <a:effectLst>
                  <a:outerShdw blurRad="38100" dist="38100" dir="2700000" algn="tl">
                    <a:srgbClr val="000000">
                      <a:alpha val="43137"/>
                    </a:srgbClr>
                  </a:outerShdw>
                </a:effectLst>
                <a:latin typeface="+mn-lt"/>
              </a:rPr>
              <a:t>Zgniatać, czy nie zgniatać?</a:t>
            </a:r>
          </a:p>
        </p:txBody>
      </p:sp>
      <p:sp>
        <p:nvSpPr>
          <p:cNvPr id="8" name="Objaśnienie prostokątne 7"/>
          <p:cNvSpPr/>
          <p:nvPr/>
        </p:nvSpPr>
        <p:spPr>
          <a:xfrm>
            <a:off x="571472" y="2381940"/>
            <a:ext cx="3857652" cy="1939962"/>
          </a:xfrm>
          <a:prstGeom prst="wedgeRectCallout">
            <a:avLst>
              <a:gd name="adj1" fmla="val 60965"/>
              <a:gd name="adj2" fmla="val 45586"/>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solidFill>
                <a:schemeClr val="dk1"/>
              </a:solidFill>
            </a:endParaRPr>
          </a:p>
        </p:txBody>
      </p:sp>
      <p:sp>
        <p:nvSpPr>
          <p:cNvPr id="9" name="pole tekstowe 8"/>
          <p:cNvSpPr txBox="1"/>
          <p:nvPr/>
        </p:nvSpPr>
        <p:spPr>
          <a:xfrm>
            <a:off x="642910" y="2453378"/>
            <a:ext cx="3786214" cy="2185214"/>
          </a:xfrm>
          <a:prstGeom prst="rect">
            <a:avLst/>
          </a:prstGeom>
          <a:noFill/>
        </p:spPr>
        <p:txBody>
          <a:bodyPr wrap="square" rtlCol="0">
            <a:spAutoFit/>
          </a:bodyPr>
          <a:lstStyle/>
          <a:p>
            <a:r>
              <a:rPr lang="pl-PL" sz="2800" b="1">
                <a:ln>
                  <a:solidFill>
                    <a:srgbClr val="00B050"/>
                  </a:solidFill>
                </a:ln>
                <a:solidFill>
                  <a:srgbClr val="92D050"/>
                </a:solidFill>
              </a:rPr>
              <a:t>TAK</a:t>
            </a:r>
          </a:p>
          <a:p>
            <a:r>
              <a:rPr lang="pl-PL" sz="2000" b="1">
                <a:solidFill>
                  <a:schemeClr val="accent3">
                    <a:lumMod val="75000"/>
                  </a:schemeClr>
                </a:solidFill>
                <a:effectLst>
                  <a:outerShdw blurRad="38100" dist="38100" dir="2700000" algn="tl">
                    <a:srgbClr val="000000">
                      <a:alpha val="43137"/>
                    </a:srgbClr>
                  </a:outerShdw>
                </a:effectLst>
                <a:latin typeface="+mn-lt"/>
              </a:rPr>
              <a:t>Zgniatanie, spłaszczanie jest bez znaczenia dla przydatności do recyklingu, ale oszczędza miejsce w kontenerze.</a:t>
            </a:r>
          </a:p>
          <a:p>
            <a:pPr eaLnBrk="1" fontAlgn="auto" hangingPunct="1">
              <a:spcBef>
                <a:spcPts val="0"/>
              </a:spcBef>
              <a:spcAft>
                <a:spcPts val="0"/>
              </a:spcAft>
            </a:pPr>
            <a:endParaRPr lang="pl-PL" sz="2800">
              <a:solidFill>
                <a:prstClr val="black"/>
              </a:solidFill>
              <a:latin typeface="Georgia"/>
            </a:endParaRPr>
          </a:p>
        </p:txBody>
      </p:sp>
      <p:sp>
        <p:nvSpPr>
          <p:cNvPr id="16" name="Objaśnienie prostokątne 15"/>
          <p:cNvSpPr/>
          <p:nvPr/>
        </p:nvSpPr>
        <p:spPr>
          <a:xfrm>
            <a:off x="285720" y="4286256"/>
            <a:ext cx="3714776" cy="785818"/>
          </a:xfrm>
          <a:prstGeom prst="wedgeRectCallout">
            <a:avLst>
              <a:gd name="adj1" fmla="val -52085"/>
              <a:gd name="adj2" fmla="val 83484"/>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24" name="pole tekstowe 23"/>
          <p:cNvSpPr txBox="1"/>
          <p:nvPr/>
        </p:nvSpPr>
        <p:spPr>
          <a:xfrm>
            <a:off x="357158" y="4429132"/>
            <a:ext cx="3786214" cy="400110"/>
          </a:xfrm>
          <a:prstGeom prst="rect">
            <a:avLst/>
          </a:prstGeom>
          <a:noFill/>
        </p:spPr>
        <p:txBody>
          <a:bodyPr wrap="square" rtlCol="0">
            <a:spAutoFit/>
          </a:bodyPr>
          <a:lstStyle/>
          <a:p>
            <a:r>
              <a:rPr lang="pl-PL" sz="2000" b="1">
                <a:solidFill>
                  <a:schemeClr val="accent3">
                    <a:lumMod val="75000"/>
                  </a:schemeClr>
                </a:solidFill>
                <a:effectLst>
                  <a:outerShdw blurRad="38100" dist="38100" dir="2700000" algn="tl">
                    <a:srgbClr val="000000">
                      <a:alpha val="43137"/>
                    </a:srgbClr>
                  </a:outerShdw>
                </a:effectLst>
                <a:latin typeface="+mn-lt"/>
              </a:rPr>
              <a:t>Gdzie wrzucać kartoniki po soku?</a:t>
            </a:r>
          </a:p>
        </p:txBody>
      </p:sp>
      <p:sp>
        <p:nvSpPr>
          <p:cNvPr id="25" name="Objaśnienie prostokątne 24"/>
          <p:cNvSpPr/>
          <p:nvPr/>
        </p:nvSpPr>
        <p:spPr>
          <a:xfrm>
            <a:off x="928662" y="5189512"/>
            <a:ext cx="3857652" cy="1382760"/>
          </a:xfrm>
          <a:prstGeom prst="wedgeRectCallout">
            <a:avLst>
              <a:gd name="adj1" fmla="val 50807"/>
              <a:gd name="adj2" fmla="val 64656"/>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solidFill>
                <a:schemeClr val="dk1"/>
              </a:solidFill>
            </a:endParaRPr>
          </a:p>
        </p:txBody>
      </p:sp>
      <p:sp>
        <p:nvSpPr>
          <p:cNvPr id="26" name="pole tekstowe 25"/>
          <p:cNvSpPr txBox="1"/>
          <p:nvPr/>
        </p:nvSpPr>
        <p:spPr>
          <a:xfrm>
            <a:off x="1000100" y="5143512"/>
            <a:ext cx="3786214" cy="1323439"/>
          </a:xfrm>
          <a:prstGeom prst="rect">
            <a:avLst/>
          </a:prstGeom>
          <a:noFill/>
        </p:spPr>
        <p:txBody>
          <a:bodyPr wrap="square" rtlCol="0">
            <a:spAutoFit/>
          </a:bodyPr>
          <a:lstStyle/>
          <a:p>
            <a:r>
              <a:rPr lang="pl-PL" sz="2000" b="1">
                <a:solidFill>
                  <a:schemeClr val="accent3">
                    <a:lumMod val="75000"/>
                  </a:schemeClr>
                </a:solidFill>
                <a:effectLst>
                  <a:outerShdw blurRad="38100" dist="38100" dir="2700000" algn="tl">
                    <a:srgbClr val="000000">
                      <a:alpha val="43137"/>
                    </a:srgbClr>
                  </a:outerShdw>
                </a:effectLst>
                <a:latin typeface="+mn-lt"/>
              </a:rPr>
              <a:t>W gminach obsługiwanych przez ZUOK Olsztyn opakowania tetrapak (po soku, mleku) wrzucamy do żółtego kontenera.</a:t>
            </a:r>
          </a:p>
        </p:txBody>
      </p:sp>
      <p:pic>
        <p:nvPicPr>
          <p:cNvPr id="27" name="Picture 6" descr="Znalezione obrazy dla zapytania tetrapak"/>
          <p:cNvPicPr>
            <a:picLocks noChangeAspect="1" noChangeArrowheads="1"/>
          </p:cNvPicPr>
          <p:nvPr/>
        </p:nvPicPr>
        <p:blipFill rotWithShape="1">
          <a:blip r:embed="rId2" cstate="print"/>
          <a:srcRect l="16101" r="15081"/>
          <a:stretch/>
        </p:blipFill>
        <p:spPr bwMode="auto">
          <a:xfrm>
            <a:off x="4857752" y="4286256"/>
            <a:ext cx="916031" cy="2000264"/>
          </a:xfrm>
          <a:prstGeom prst="rect">
            <a:avLst/>
          </a:prstGeom>
          <a:noFill/>
        </p:spPr>
      </p:pic>
      <p:pic>
        <p:nvPicPr>
          <p:cNvPr id="28" name="Picture 12" descr="Podobny obraz"/>
          <p:cNvPicPr>
            <a:picLocks noChangeAspect="1" noChangeArrowheads="1"/>
          </p:cNvPicPr>
          <p:nvPr/>
        </p:nvPicPr>
        <p:blipFill>
          <a:blip r:embed="rId3" cstate="print"/>
          <a:srcRect/>
          <a:stretch>
            <a:fillRect/>
          </a:stretch>
        </p:blipFill>
        <p:spPr bwMode="auto">
          <a:xfrm>
            <a:off x="7500958" y="1571612"/>
            <a:ext cx="1428750" cy="1428750"/>
          </a:xfrm>
          <a:prstGeom prst="rect">
            <a:avLst/>
          </a:prstGeom>
          <a:noFill/>
        </p:spPr>
      </p:pic>
      <p:pic>
        <p:nvPicPr>
          <p:cNvPr id="29" name="Picture 2" descr="Znalezione obrazy dla zapytania zgnie&amp;cacute; opakowanie"/>
          <p:cNvPicPr>
            <a:picLocks noChangeAspect="1" noChangeArrowheads="1"/>
          </p:cNvPicPr>
          <p:nvPr/>
        </p:nvPicPr>
        <p:blipFill>
          <a:blip r:embed="rId4" cstate="print"/>
          <a:srcRect/>
          <a:stretch>
            <a:fillRect/>
          </a:stretch>
        </p:blipFill>
        <p:spPr bwMode="auto">
          <a:xfrm>
            <a:off x="6143636" y="2000240"/>
            <a:ext cx="1466850" cy="1914525"/>
          </a:xfrm>
          <a:prstGeom prst="rect">
            <a:avLst/>
          </a:prstGeom>
          <a:noFill/>
        </p:spPr>
      </p:pic>
      <p:pic>
        <p:nvPicPr>
          <p:cNvPr id="30" name="Picture 4" descr="Znalezione obrazy dla zapytania zgnie&amp;cacute; opakowanie"/>
          <p:cNvPicPr>
            <a:picLocks noChangeAspect="1" noChangeArrowheads="1"/>
          </p:cNvPicPr>
          <p:nvPr/>
        </p:nvPicPr>
        <p:blipFill>
          <a:blip r:embed="rId5" cstate="print"/>
          <a:srcRect/>
          <a:stretch>
            <a:fillRect/>
          </a:stretch>
        </p:blipFill>
        <p:spPr bwMode="auto">
          <a:xfrm>
            <a:off x="4857752" y="1630685"/>
            <a:ext cx="1143000" cy="1438275"/>
          </a:xfrm>
          <a:prstGeom prst="rect">
            <a:avLst/>
          </a:prstGeom>
          <a:noFill/>
        </p:spPr>
      </p:pic>
      <p:pic>
        <p:nvPicPr>
          <p:cNvPr id="31" name="Picture 8" descr="Znalezione obrazy dla zapytania tetrapak"/>
          <p:cNvPicPr>
            <a:picLocks noChangeAspect="1" noChangeArrowheads="1"/>
          </p:cNvPicPr>
          <p:nvPr/>
        </p:nvPicPr>
        <p:blipFill>
          <a:blip r:embed="rId6" cstate="print"/>
          <a:srcRect l="4421" t="24809" r="73576" b="23664"/>
          <a:stretch>
            <a:fillRect/>
          </a:stretch>
        </p:blipFill>
        <p:spPr bwMode="auto">
          <a:xfrm>
            <a:off x="5643570" y="4143380"/>
            <a:ext cx="1066759" cy="1928826"/>
          </a:xfrm>
          <a:prstGeom prst="rect">
            <a:avLst/>
          </a:prstGeom>
          <a:noFill/>
        </p:spPr>
      </p:pic>
      <p:pic>
        <p:nvPicPr>
          <p:cNvPr id="32" name="Picture 10" descr="Znalezione obrazy dla zapytania &amp;zdot;ó&amp;lstrok;ty kontener"/>
          <p:cNvPicPr>
            <a:picLocks noChangeAspect="1" noChangeArrowheads="1"/>
          </p:cNvPicPr>
          <p:nvPr/>
        </p:nvPicPr>
        <p:blipFill>
          <a:blip r:embed="rId7" cstate="print"/>
          <a:srcRect l="24153" r="23728"/>
          <a:stretch>
            <a:fillRect/>
          </a:stretch>
        </p:blipFill>
        <p:spPr bwMode="auto">
          <a:xfrm>
            <a:off x="6786578" y="3852995"/>
            <a:ext cx="2034632" cy="2600341"/>
          </a:xfrm>
          <a:prstGeom prst="rect">
            <a:avLst/>
          </a:prstGeom>
          <a:noFill/>
        </p:spPr>
      </p:pic>
      <p:pic>
        <p:nvPicPr>
          <p:cNvPr id="13317" name="Obraz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389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pPr eaLnBrk="1" hangingPunct="1"/>
            <a:endParaRPr lang="pl-PL" altLang="pl-PL" smtClean="0"/>
          </a:p>
        </p:txBody>
      </p:sp>
      <p:sp>
        <p:nvSpPr>
          <p:cNvPr id="4" name="Tytuł 1"/>
          <p:cNvSpPr txBox="1">
            <a:spLocks/>
          </p:cNvSpPr>
          <p:nvPr/>
        </p:nvSpPr>
        <p:spPr>
          <a:xfrm>
            <a:off x="457200" y="274638"/>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p>
            <a:pPr algn="r" eaLnBrk="1" fontAlgn="auto" hangingPunct="1">
              <a:spcAft>
                <a:spcPts val="0"/>
              </a:spcAft>
              <a:defRPr/>
            </a:pPr>
            <a:r>
              <a:rPr lang="pl-PL" sz="4000" smtClean="0"/>
              <a:t>FAQ czyli Trudne Sprawy...</a:t>
            </a:r>
            <a:endParaRPr lang="pl-PL" sz="4000" dirty="0"/>
          </a:p>
        </p:txBody>
      </p:sp>
      <p:pic>
        <p:nvPicPr>
          <p:cNvPr id="1331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bjaśnienie prostokątne 18"/>
          <p:cNvSpPr/>
          <p:nvPr/>
        </p:nvSpPr>
        <p:spPr>
          <a:xfrm>
            <a:off x="357158" y="1667560"/>
            <a:ext cx="3643338" cy="1071570"/>
          </a:xfrm>
          <a:prstGeom prst="wedgeRectCallout">
            <a:avLst>
              <a:gd name="adj1" fmla="val -52085"/>
              <a:gd name="adj2" fmla="val 83484"/>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20" name="pole tekstowe 19"/>
          <p:cNvSpPr txBox="1"/>
          <p:nvPr/>
        </p:nvSpPr>
        <p:spPr>
          <a:xfrm>
            <a:off x="500034" y="1735609"/>
            <a:ext cx="3571900" cy="923330"/>
          </a:xfrm>
          <a:prstGeom prst="rect">
            <a:avLst/>
          </a:prstGeom>
          <a:noFill/>
        </p:spPr>
        <p:txBody>
          <a:bodyPr wrap="square" rtlCol="0">
            <a:spAutoFit/>
          </a:bodyPr>
          <a:lstStyle/>
          <a:p>
            <a:r>
              <a:rPr lang="pl-PL" b="1">
                <a:solidFill>
                  <a:schemeClr val="accent3">
                    <a:lumMod val="75000"/>
                  </a:schemeClr>
                </a:solidFill>
                <a:effectLst>
                  <a:outerShdw blurRad="38100" dist="38100" dir="2700000" algn="tl">
                    <a:srgbClr val="000000">
                      <a:alpha val="43137"/>
                    </a:srgbClr>
                  </a:outerShdw>
                </a:effectLst>
                <a:latin typeface="+mn-lt"/>
              </a:rPr>
              <a:t>Czy opakowania szklane wrzucane do zielonego kontenera muszą być całe – niestłuczone?</a:t>
            </a:r>
          </a:p>
        </p:txBody>
      </p:sp>
      <p:sp>
        <p:nvSpPr>
          <p:cNvPr id="21" name="Objaśnienie prostokątne 20"/>
          <p:cNvSpPr/>
          <p:nvPr/>
        </p:nvSpPr>
        <p:spPr>
          <a:xfrm>
            <a:off x="571472" y="3239196"/>
            <a:ext cx="3857652" cy="2928958"/>
          </a:xfrm>
          <a:prstGeom prst="wedgeRectCallout">
            <a:avLst>
              <a:gd name="adj1" fmla="val 48476"/>
              <a:gd name="adj2" fmla="val 68624"/>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solidFill>
                <a:schemeClr val="dk1"/>
              </a:solidFill>
            </a:endParaRPr>
          </a:p>
        </p:txBody>
      </p:sp>
      <p:sp>
        <p:nvSpPr>
          <p:cNvPr id="22" name="pole tekstowe 21"/>
          <p:cNvSpPr txBox="1"/>
          <p:nvPr/>
        </p:nvSpPr>
        <p:spPr>
          <a:xfrm>
            <a:off x="642910" y="3310634"/>
            <a:ext cx="3786214" cy="2739211"/>
          </a:xfrm>
          <a:prstGeom prst="rect">
            <a:avLst/>
          </a:prstGeom>
          <a:noFill/>
        </p:spPr>
        <p:txBody>
          <a:bodyPr wrap="square" rtlCol="0">
            <a:spAutoFit/>
          </a:bodyPr>
          <a:lstStyle/>
          <a:p>
            <a:r>
              <a:rPr lang="pl-PL" sz="2800" b="1">
                <a:ln>
                  <a:solidFill>
                    <a:srgbClr val="00B050"/>
                  </a:solidFill>
                </a:ln>
                <a:solidFill>
                  <a:srgbClr val="92D050"/>
                </a:solidFill>
              </a:rPr>
              <a:t>NIE</a:t>
            </a:r>
          </a:p>
          <a:p>
            <a:r>
              <a:rPr lang="pl-PL" sz="1600" b="1">
                <a:solidFill>
                  <a:schemeClr val="accent3">
                    <a:lumMod val="75000"/>
                  </a:schemeClr>
                </a:solidFill>
                <a:effectLst>
                  <a:outerShdw blurRad="38100" dist="38100" dir="2700000" algn="tl">
                    <a:srgbClr val="000000">
                      <a:alpha val="43137"/>
                    </a:srgbClr>
                  </a:outerShdw>
                </a:effectLst>
                <a:latin typeface="+mn-lt"/>
              </a:rPr>
              <a:t>Szkło w kontenerze tłucze się w czasie transportu i rozładunku. Stłuczkę  z butelek i słoików wrzucamy do kontenera tak samo, jak całe opakowania. </a:t>
            </a:r>
          </a:p>
          <a:p>
            <a:r>
              <a:rPr lang="pl-PL" sz="1600" b="1">
                <a:solidFill>
                  <a:schemeClr val="accent3">
                    <a:lumMod val="75000"/>
                  </a:schemeClr>
                </a:solidFill>
                <a:effectLst>
                  <a:outerShdw blurRad="38100" dist="38100" dir="2700000" algn="tl">
                    <a:srgbClr val="000000">
                      <a:alpha val="43137"/>
                    </a:srgbClr>
                  </a:outerShdw>
                </a:effectLst>
                <a:latin typeface="+mn-lt"/>
              </a:rPr>
              <a:t>Uwaga – nie wrzucamy stłuczonej szklanki czy kieliszka! Nie są one wykonane ze szkła opakowaniowego, lecz stołowego</a:t>
            </a:r>
            <a:r>
              <a:rPr lang="pl-PL" sz="1600" b="1" smtClean="0">
                <a:solidFill>
                  <a:schemeClr val="accent3">
                    <a:lumMod val="75000"/>
                  </a:schemeClr>
                </a:solidFill>
                <a:effectLst>
                  <a:outerShdw blurRad="38100" dist="38100" dir="2700000" algn="tl">
                    <a:srgbClr val="000000">
                      <a:alpha val="43137"/>
                    </a:srgbClr>
                  </a:outerShdw>
                </a:effectLst>
                <a:latin typeface="+mn-lt"/>
              </a:rPr>
              <a:t>. Taki rodzaj stłuczki powinien trafić do odpadów zmieszanych.</a:t>
            </a:r>
            <a:endParaRPr lang="pl-PL" sz="1600" b="1">
              <a:solidFill>
                <a:schemeClr val="accent3">
                  <a:lumMod val="75000"/>
                </a:schemeClr>
              </a:solidFill>
              <a:effectLst>
                <a:outerShdw blurRad="38100" dist="38100" dir="2700000" algn="tl">
                  <a:srgbClr val="000000">
                    <a:alpha val="43137"/>
                  </a:srgbClr>
                </a:outerShdw>
              </a:effectLst>
              <a:latin typeface="+mn-lt"/>
            </a:endParaRPr>
          </a:p>
        </p:txBody>
      </p:sp>
      <p:pic>
        <p:nvPicPr>
          <p:cNvPr id="23" name="Picture 12" descr="Podobny obraz"/>
          <p:cNvPicPr>
            <a:picLocks noChangeAspect="1" noChangeArrowheads="1"/>
          </p:cNvPicPr>
          <p:nvPr/>
        </p:nvPicPr>
        <p:blipFill>
          <a:blip r:embed="rId3" cstate="print"/>
          <a:srcRect/>
          <a:stretch>
            <a:fillRect/>
          </a:stretch>
        </p:blipFill>
        <p:spPr bwMode="auto">
          <a:xfrm>
            <a:off x="7500958" y="1881874"/>
            <a:ext cx="1428750" cy="1428750"/>
          </a:xfrm>
          <a:prstGeom prst="rect">
            <a:avLst/>
          </a:prstGeom>
          <a:noFill/>
        </p:spPr>
      </p:pic>
      <p:pic>
        <p:nvPicPr>
          <p:cNvPr id="33" name="Picture 2" descr="Znalezione obrazy dla zapytania pot&amp;lstrok;uczone butelki szkic"/>
          <p:cNvPicPr>
            <a:picLocks noChangeAspect="1" noChangeArrowheads="1"/>
          </p:cNvPicPr>
          <p:nvPr/>
        </p:nvPicPr>
        <p:blipFill>
          <a:blip r:embed="rId4" cstate="print"/>
          <a:srcRect l="11450" t="28626" r="14122" b="35114"/>
          <a:stretch>
            <a:fillRect/>
          </a:stretch>
        </p:blipFill>
        <p:spPr bwMode="auto">
          <a:xfrm>
            <a:off x="5000628" y="1881874"/>
            <a:ext cx="2143140" cy="1044094"/>
          </a:xfrm>
          <a:prstGeom prst="rect">
            <a:avLst/>
          </a:prstGeom>
          <a:noFill/>
        </p:spPr>
      </p:pic>
      <p:pic>
        <p:nvPicPr>
          <p:cNvPr id="34" name="Picture 6" descr="Znalezione obrazy dla zapytania st&amp;lstrok;uczony s&amp;lstrok;oik"/>
          <p:cNvPicPr>
            <a:picLocks noChangeAspect="1" noChangeArrowheads="1"/>
          </p:cNvPicPr>
          <p:nvPr/>
        </p:nvPicPr>
        <p:blipFill>
          <a:blip r:embed="rId5" cstate="print"/>
          <a:srcRect/>
          <a:stretch>
            <a:fillRect/>
          </a:stretch>
        </p:blipFill>
        <p:spPr bwMode="auto">
          <a:xfrm>
            <a:off x="5004279" y="3310624"/>
            <a:ext cx="2160045" cy="1214446"/>
          </a:xfrm>
          <a:prstGeom prst="rect">
            <a:avLst/>
          </a:prstGeom>
          <a:noFill/>
        </p:spPr>
      </p:pic>
      <p:pic>
        <p:nvPicPr>
          <p:cNvPr id="35" name="Picture 10" descr="Znalezione obrazy dla zapytania st&amp;lstrok;uczona szklanka"/>
          <p:cNvPicPr>
            <a:picLocks noChangeAspect="1" noChangeArrowheads="1"/>
          </p:cNvPicPr>
          <p:nvPr/>
        </p:nvPicPr>
        <p:blipFill>
          <a:blip r:embed="rId6" cstate="print"/>
          <a:srcRect l="35533"/>
          <a:stretch>
            <a:fillRect/>
          </a:stretch>
        </p:blipFill>
        <p:spPr bwMode="auto">
          <a:xfrm>
            <a:off x="5000628" y="4739394"/>
            <a:ext cx="1731411" cy="1785950"/>
          </a:xfrm>
          <a:prstGeom prst="rect">
            <a:avLst/>
          </a:prstGeom>
          <a:noFill/>
        </p:spPr>
      </p:pic>
      <p:cxnSp>
        <p:nvCxnSpPr>
          <p:cNvPr id="36" name="Łącznik prosty 17"/>
          <p:cNvCxnSpPr/>
          <p:nvPr/>
        </p:nvCxnSpPr>
        <p:spPr>
          <a:xfrm rot="16200000" flipH="1">
            <a:off x="4964909" y="4775113"/>
            <a:ext cx="1785950" cy="17145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Łącznik prosty 18"/>
          <p:cNvCxnSpPr/>
          <p:nvPr/>
        </p:nvCxnSpPr>
        <p:spPr>
          <a:xfrm rot="5400000">
            <a:off x="5000628" y="4810832"/>
            <a:ext cx="1714512" cy="17145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8" name="Picture 2" descr="Znalezione obrazy dla zapytania kontener na szk&amp;lstrok;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91" r="7737"/>
          <a:stretch/>
        </p:blipFill>
        <p:spPr bwMode="auto">
          <a:xfrm>
            <a:off x="7092280" y="3239196"/>
            <a:ext cx="1765384" cy="215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752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2" descr="Podobny obraz"/>
          <p:cNvPicPr>
            <a:picLocks noChangeAspect="1" noChangeArrowheads="1"/>
          </p:cNvPicPr>
          <p:nvPr/>
        </p:nvPicPr>
        <p:blipFill>
          <a:blip r:embed="rId2" cstate="print"/>
          <a:srcRect/>
          <a:stretch>
            <a:fillRect/>
          </a:stretch>
        </p:blipFill>
        <p:spPr bwMode="auto">
          <a:xfrm>
            <a:off x="7556885" y="3055523"/>
            <a:ext cx="1428750" cy="1428750"/>
          </a:xfrm>
          <a:prstGeom prst="rect">
            <a:avLst/>
          </a:prstGeom>
          <a:noFill/>
        </p:spPr>
      </p:pic>
      <p:pic>
        <p:nvPicPr>
          <p:cNvPr id="39" name="Picture 10" descr="Znalezione obrazy dla zapytania &amp;zdot;ó&amp;lstrok;ty kontener"/>
          <p:cNvPicPr>
            <a:picLocks noChangeAspect="1" noChangeArrowheads="1"/>
          </p:cNvPicPr>
          <p:nvPr/>
        </p:nvPicPr>
        <p:blipFill>
          <a:blip r:embed="rId3" cstate="print"/>
          <a:srcRect l="24153" r="23728"/>
          <a:stretch>
            <a:fillRect/>
          </a:stretch>
        </p:blipFill>
        <p:spPr bwMode="auto">
          <a:xfrm>
            <a:off x="7740352" y="4321814"/>
            <a:ext cx="1285872" cy="1643396"/>
          </a:xfrm>
          <a:prstGeom prst="rect">
            <a:avLst/>
          </a:prstGeom>
          <a:noFill/>
        </p:spPr>
      </p:pic>
      <p:sp>
        <p:nvSpPr>
          <p:cNvPr id="13314" name="Tytuł 1"/>
          <p:cNvSpPr>
            <a:spLocks noGrp="1"/>
          </p:cNvSpPr>
          <p:nvPr>
            <p:ph type="title"/>
          </p:nvPr>
        </p:nvSpPr>
        <p:spPr/>
        <p:txBody>
          <a:bodyPr/>
          <a:lstStyle/>
          <a:p>
            <a:pPr eaLnBrk="1" hangingPunct="1"/>
            <a:endParaRPr lang="pl-PL" altLang="pl-PL" smtClean="0"/>
          </a:p>
        </p:txBody>
      </p:sp>
      <p:sp>
        <p:nvSpPr>
          <p:cNvPr id="4" name="Tytuł 1"/>
          <p:cNvSpPr txBox="1">
            <a:spLocks/>
          </p:cNvSpPr>
          <p:nvPr/>
        </p:nvSpPr>
        <p:spPr>
          <a:xfrm>
            <a:off x="457200" y="274638"/>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p>
            <a:pPr algn="r" eaLnBrk="1" fontAlgn="auto" hangingPunct="1">
              <a:spcAft>
                <a:spcPts val="0"/>
              </a:spcAft>
              <a:defRPr/>
            </a:pPr>
            <a:r>
              <a:rPr lang="pl-PL" sz="4000" smtClean="0"/>
              <a:t>FAQ czyli Trudne Sprawy...</a:t>
            </a:r>
            <a:endParaRPr lang="pl-PL" sz="4000" dirty="0"/>
          </a:p>
        </p:txBody>
      </p:sp>
      <p:pic>
        <p:nvPicPr>
          <p:cNvPr id="1331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Znalezione obrazy dla zapytania chipsy"/>
          <p:cNvPicPr>
            <a:picLocks noChangeAspect="1" noChangeArrowheads="1"/>
          </p:cNvPicPr>
          <p:nvPr/>
        </p:nvPicPr>
        <p:blipFill>
          <a:blip r:embed="rId5" cstate="print"/>
          <a:srcRect/>
          <a:stretch>
            <a:fillRect/>
          </a:stretch>
        </p:blipFill>
        <p:spPr bwMode="auto">
          <a:xfrm>
            <a:off x="7320928" y="1670835"/>
            <a:ext cx="1365872" cy="1365872"/>
          </a:xfrm>
          <a:prstGeom prst="rect">
            <a:avLst/>
          </a:prstGeom>
          <a:noFill/>
        </p:spPr>
      </p:pic>
      <p:sp>
        <p:nvSpPr>
          <p:cNvPr id="17" name="Objaśnienie prostokątne 16"/>
          <p:cNvSpPr/>
          <p:nvPr/>
        </p:nvSpPr>
        <p:spPr>
          <a:xfrm>
            <a:off x="357158" y="1357298"/>
            <a:ext cx="3643338" cy="1285884"/>
          </a:xfrm>
          <a:prstGeom prst="wedgeRectCallout">
            <a:avLst>
              <a:gd name="adj1" fmla="val -52085"/>
              <a:gd name="adj2" fmla="val 83484"/>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8" name="pole tekstowe 17"/>
          <p:cNvSpPr txBox="1"/>
          <p:nvPr/>
        </p:nvSpPr>
        <p:spPr>
          <a:xfrm>
            <a:off x="500034" y="1425347"/>
            <a:ext cx="3571900" cy="1200329"/>
          </a:xfrm>
          <a:prstGeom prst="rect">
            <a:avLst/>
          </a:prstGeom>
          <a:noFill/>
        </p:spPr>
        <p:txBody>
          <a:bodyPr wrap="square" rtlCol="0">
            <a:spAutoFit/>
          </a:bodyPr>
          <a:lstStyle/>
          <a:p>
            <a:r>
              <a:rPr lang="pl-PL" b="1">
                <a:solidFill>
                  <a:schemeClr val="accent3">
                    <a:lumMod val="75000"/>
                  </a:schemeClr>
                </a:solidFill>
                <a:effectLst>
                  <a:outerShdw blurRad="38100" dist="38100" dir="2700000" algn="tl">
                    <a:srgbClr val="000000">
                      <a:alpha val="43137"/>
                    </a:srgbClr>
                  </a:outerShdw>
                </a:effectLst>
                <a:latin typeface="+mn-lt"/>
              </a:rPr>
              <a:t>Podobno niektóre opakowania, np. kubeczki po śmietanie, nie nadają się do recyklingu... Czy segregować je mimo to?</a:t>
            </a:r>
          </a:p>
        </p:txBody>
      </p:sp>
      <p:sp>
        <p:nvSpPr>
          <p:cNvPr id="24" name="Objaśnienie prostokątne 23"/>
          <p:cNvSpPr/>
          <p:nvPr/>
        </p:nvSpPr>
        <p:spPr>
          <a:xfrm>
            <a:off x="571472" y="2928934"/>
            <a:ext cx="3857652" cy="3671011"/>
          </a:xfrm>
          <a:prstGeom prst="wedgeRectCallout">
            <a:avLst>
              <a:gd name="adj1" fmla="val 58191"/>
              <a:gd name="adj2" fmla="val 46496"/>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solidFill>
                <a:schemeClr val="dk1"/>
              </a:solidFill>
            </a:endParaRPr>
          </a:p>
        </p:txBody>
      </p:sp>
      <p:sp>
        <p:nvSpPr>
          <p:cNvPr id="25" name="pole tekstowe 24"/>
          <p:cNvSpPr txBox="1"/>
          <p:nvPr/>
        </p:nvSpPr>
        <p:spPr>
          <a:xfrm>
            <a:off x="642910" y="3000372"/>
            <a:ext cx="3786214" cy="3477875"/>
          </a:xfrm>
          <a:prstGeom prst="rect">
            <a:avLst/>
          </a:prstGeom>
          <a:noFill/>
        </p:spPr>
        <p:txBody>
          <a:bodyPr wrap="square" rtlCol="0">
            <a:spAutoFit/>
          </a:bodyPr>
          <a:lstStyle/>
          <a:p>
            <a:r>
              <a:rPr lang="pl-PL" sz="2800" b="1">
                <a:ln>
                  <a:solidFill>
                    <a:srgbClr val="00B050"/>
                  </a:solidFill>
                </a:ln>
                <a:solidFill>
                  <a:srgbClr val="92D050"/>
                </a:solidFill>
              </a:rPr>
              <a:t>TAK</a:t>
            </a:r>
          </a:p>
          <a:p>
            <a:r>
              <a:rPr lang="pl-PL" sz="1600" b="1">
                <a:solidFill>
                  <a:schemeClr val="accent3">
                    <a:lumMod val="75000"/>
                  </a:schemeClr>
                </a:solidFill>
                <a:effectLst>
                  <a:outerShdw blurRad="38100" dist="38100" dir="2700000" algn="tl">
                    <a:srgbClr val="000000">
                      <a:alpha val="43137"/>
                    </a:srgbClr>
                  </a:outerShdw>
                </a:effectLst>
                <a:latin typeface="+mn-lt"/>
              </a:rPr>
              <a:t>Recyklerzy zwykle zainteresowani są odbiorem tych surowców, które przynoszą największy zysk lub są najłatwiejsze do przetworzenia. </a:t>
            </a:r>
            <a:r>
              <a:rPr lang="pl-PL" sz="1600" b="1" smtClean="0">
                <a:solidFill>
                  <a:schemeClr val="accent3">
                    <a:lumMod val="75000"/>
                  </a:schemeClr>
                </a:solidFill>
                <a:effectLst>
                  <a:outerShdw blurRad="38100" dist="38100" dir="2700000" algn="tl">
                    <a:srgbClr val="000000">
                      <a:alpha val="43137"/>
                    </a:srgbClr>
                  </a:outerShdw>
                </a:effectLst>
                <a:latin typeface="+mn-lt"/>
              </a:rPr>
              <a:t>ZUOK </a:t>
            </a:r>
            <a:r>
              <a:rPr lang="pl-PL" sz="1600" b="1">
                <a:solidFill>
                  <a:schemeClr val="accent3">
                    <a:lumMod val="75000"/>
                  </a:schemeClr>
                </a:solidFill>
                <a:effectLst>
                  <a:outerShdw blurRad="38100" dist="38100" dir="2700000" algn="tl">
                    <a:srgbClr val="000000">
                      <a:alpha val="43137"/>
                    </a:srgbClr>
                  </a:outerShdw>
                </a:effectLst>
                <a:latin typeface="+mn-lt"/>
              </a:rPr>
              <a:t>wytwarza takie surowce, które znajdują zbyt. Niektóre surowce nie interesują obecnie recyklerów, ale wcześniej czy później również one będą trafiać do recyklingu. Im więcej osób będzie segregować w domu takie nietypowe materiały, tym łatwiej będzie rozpocząć wytwarzanie nowych surowców w sortowni.</a:t>
            </a:r>
          </a:p>
        </p:txBody>
      </p:sp>
      <p:pic>
        <p:nvPicPr>
          <p:cNvPr id="27" name="Picture 2" descr="Znalezione obrazy dla zapytania &amp;sacute;mietana"/>
          <p:cNvPicPr>
            <a:picLocks noChangeAspect="1" noChangeArrowheads="1"/>
          </p:cNvPicPr>
          <p:nvPr/>
        </p:nvPicPr>
        <p:blipFill>
          <a:blip r:embed="rId6" cstate="print"/>
          <a:srcRect/>
          <a:stretch>
            <a:fillRect/>
          </a:stretch>
        </p:blipFill>
        <p:spPr bwMode="auto">
          <a:xfrm>
            <a:off x="4857752" y="1571612"/>
            <a:ext cx="1214445" cy="1214446"/>
          </a:xfrm>
          <a:prstGeom prst="rect">
            <a:avLst/>
          </a:prstGeom>
          <a:noFill/>
        </p:spPr>
      </p:pic>
      <p:pic>
        <p:nvPicPr>
          <p:cNvPr id="28" name="Picture 4" descr="Znalezione obrazy dla zapytania jogurt"/>
          <p:cNvPicPr>
            <a:picLocks noChangeAspect="1" noChangeArrowheads="1"/>
          </p:cNvPicPr>
          <p:nvPr/>
        </p:nvPicPr>
        <p:blipFill>
          <a:blip r:embed="rId7" cstate="print"/>
          <a:srcRect/>
          <a:stretch>
            <a:fillRect/>
          </a:stretch>
        </p:blipFill>
        <p:spPr bwMode="auto">
          <a:xfrm>
            <a:off x="6072198" y="1497894"/>
            <a:ext cx="1480021" cy="1643074"/>
          </a:xfrm>
          <a:prstGeom prst="rect">
            <a:avLst/>
          </a:prstGeom>
          <a:noFill/>
        </p:spPr>
      </p:pic>
      <p:pic>
        <p:nvPicPr>
          <p:cNvPr id="29" name="Picture 6" descr="Znalezione obrazy dla zapytania folia do kwiatów"/>
          <p:cNvPicPr>
            <a:picLocks noChangeAspect="1" noChangeArrowheads="1"/>
          </p:cNvPicPr>
          <p:nvPr/>
        </p:nvPicPr>
        <p:blipFill>
          <a:blip r:embed="rId8" cstate="print"/>
          <a:srcRect l="37778" t="6667" b="8889"/>
          <a:stretch>
            <a:fillRect/>
          </a:stretch>
        </p:blipFill>
        <p:spPr bwMode="auto">
          <a:xfrm>
            <a:off x="4786314" y="2857496"/>
            <a:ext cx="1579157" cy="2143140"/>
          </a:xfrm>
          <a:prstGeom prst="rect">
            <a:avLst/>
          </a:prstGeom>
          <a:noFill/>
        </p:spPr>
      </p:pic>
      <p:pic>
        <p:nvPicPr>
          <p:cNvPr id="30" name="Picture 10" descr="Znalezione obrazy dla zapytania napoje energetyczne w butelkach"/>
          <p:cNvPicPr>
            <a:picLocks noChangeAspect="1" noChangeArrowheads="1"/>
          </p:cNvPicPr>
          <p:nvPr/>
        </p:nvPicPr>
        <p:blipFill>
          <a:blip r:embed="rId9" cstate="print"/>
          <a:srcRect l="35783" r="37022"/>
          <a:stretch>
            <a:fillRect/>
          </a:stretch>
        </p:blipFill>
        <p:spPr bwMode="auto">
          <a:xfrm>
            <a:off x="6522286" y="3068960"/>
            <a:ext cx="714010" cy="1969152"/>
          </a:xfrm>
          <a:prstGeom prst="rect">
            <a:avLst/>
          </a:prstGeom>
          <a:noFill/>
        </p:spPr>
      </p:pic>
      <p:sp>
        <p:nvSpPr>
          <p:cNvPr id="31" name="Objaśnienie prostokątne 30"/>
          <p:cNvSpPr/>
          <p:nvPr/>
        </p:nvSpPr>
        <p:spPr>
          <a:xfrm>
            <a:off x="4857752" y="5143512"/>
            <a:ext cx="3000396" cy="1500174"/>
          </a:xfrm>
          <a:prstGeom prst="wedgeRectCallout">
            <a:avLst>
              <a:gd name="adj1" fmla="val 67097"/>
              <a:gd name="adj2" fmla="val 53506"/>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solidFill>
                <a:schemeClr val="dk1"/>
              </a:solidFill>
            </a:endParaRPr>
          </a:p>
        </p:txBody>
      </p:sp>
      <p:sp>
        <p:nvSpPr>
          <p:cNvPr id="32" name="pole tekstowe 31"/>
          <p:cNvSpPr txBox="1"/>
          <p:nvPr/>
        </p:nvSpPr>
        <p:spPr>
          <a:xfrm>
            <a:off x="4929190" y="5283785"/>
            <a:ext cx="3000396" cy="1169551"/>
          </a:xfrm>
          <a:prstGeom prst="rect">
            <a:avLst/>
          </a:prstGeom>
          <a:noFill/>
        </p:spPr>
        <p:txBody>
          <a:bodyPr wrap="square" rtlCol="0">
            <a:spAutoFit/>
          </a:bodyPr>
          <a:lstStyle/>
          <a:p>
            <a:r>
              <a:rPr lang="pl-PL" sz="1400" b="1" i="1">
                <a:solidFill>
                  <a:schemeClr val="accent3">
                    <a:lumMod val="75000"/>
                  </a:schemeClr>
                </a:solidFill>
                <a:effectLst>
                  <a:outerShdw blurRad="38100" dist="38100" dir="2700000" algn="tl">
                    <a:srgbClr val="000000">
                      <a:alpha val="43137"/>
                    </a:srgbClr>
                  </a:outerShdw>
                </a:effectLst>
                <a:latin typeface="+mn-lt"/>
              </a:rPr>
              <a:t>Przykłady: kubeczki PS po śmietanie, jogurcie, folia szeleszcząca na bombonierkach, torebki po chipsach, butelki PET w nietypowych kolorach – czarne, brązowe, srebrne itp.</a:t>
            </a:r>
          </a:p>
        </p:txBody>
      </p:sp>
    </p:spTree>
    <p:extLst>
      <p:ext uri="{BB962C8B-B14F-4D97-AF65-F5344CB8AC3E}">
        <p14:creationId xmlns:p14="http://schemas.microsoft.com/office/powerpoint/2010/main" val="274178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2" descr="Podobny obraz"/>
          <p:cNvPicPr>
            <a:picLocks noChangeAspect="1" noChangeArrowheads="1"/>
          </p:cNvPicPr>
          <p:nvPr/>
        </p:nvPicPr>
        <p:blipFill>
          <a:blip r:embed="rId2" cstate="print"/>
          <a:srcRect/>
          <a:stretch>
            <a:fillRect/>
          </a:stretch>
        </p:blipFill>
        <p:spPr bwMode="auto">
          <a:xfrm>
            <a:off x="4820424" y="2338630"/>
            <a:ext cx="1428750" cy="1428750"/>
          </a:xfrm>
          <a:prstGeom prst="rect">
            <a:avLst/>
          </a:prstGeom>
          <a:noFill/>
        </p:spPr>
      </p:pic>
      <p:sp>
        <p:nvSpPr>
          <p:cNvPr id="13314" name="Tytuł 1"/>
          <p:cNvSpPr>
            <a:spLocks noGrp="1"/>
          </p:cNvSpPr>
          <p:nvPr>
            <p:ph type="title"/>
          </p:nvPr>
        </p:nvSpPr>
        <p:spPr/>
        <p:txBody>
          <a:bodyPr/>
          <a:lstStyle/>
          <a:p>
            <a:pPr eaLnBrk="1" hangingPunct="1"/>
            <a:endParaRPr lang="pl-PL" altLang="pl-PL" smtClean="0"/>
          </a:p>
        </p:txBody>
      </p:sp>
      <p:sp>
        <p:nvSpPr>
          <p:cNvPr id="4" name="Tytuł 1"/>
          <p:cNvSpPr txBox="1">
            <a:spLocks/>
          </p:cNvSpPr>
          <p:nvPr/>
        </p:nvSpPr>
        <p:spPr>
          <a:xfrm>
            <a:off x="457200" y="274638"/>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p>
            <a:pPr algn="r" eaLnBrk="1" fontAlgn="auto" hangingPunct="1">
              <a:spcAft>
                <a:spcPts val="0"/>
              </a:spcAft>
              <a:defRPr/>
            </a:pPr>
            <a:r>
              <a:rPr lang="pl-PL" sz="4000" smtClean="0"/>
              <a:t>FAQ czyli Trudne Sprawy...</a:t>
            </a:r>
            <a:endParaRPr lang="pl-PL" sz="4000" dirty="0"/>
          </a:p>
        </p:txBody>
      </p:sp>
      <p:sp>
        <p:nvSpPr>
          <p:cNvPr id="19" name="Objaśnienie prostokątne 18"/>
          <p:cNvSpPr/>
          <p:nvPr/>
        </p:nvSpPr>
        <p:spPr>
          <a:xfrm>
            <a:off x="571472" y="2285992"/>
            <a:ext cx="3857652" cy="4286280"/>
          </a:xfrm>
          <a:prstGeom prst="wedgeRectCallout">
            <a:avLst>
              <a:gd name="adj1" fmla="val 58191"/>
              <a:gd name="adj2" fmla="val 46496"/>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solidFill>
                <a:schemeClr val="dk1"/>
              </a:solidFill>
            </a:endParaRPr>
          </a:p>
        </p:txBody>
      </p:sp>
      <p:sp>
        <p:nvSpPr>
          <p:cNvPr id="20" name="pole tekstowe 19"/>
          <p:cNvSpPr txBox="1"/>
          <p:nvPr/>
        </p:nvSpPr>
        <p:spPr>
          <a:xfrm>
            <a:off x="642910" y="2357430"/>
            <a:ext cx="3786214" cy="4201150"/>
          </a:xfrm>
          <a:prstGeom prst="rect">
            <a:avLst/>
          </a:prstGeom>
          <a:noFill/>
        </p:spPr>
        <p:txBody>
          <a:bodyPr wrap="square" rtlCol="0">
            <a:spAutoFit/>
          </a:bodyPr>
          <a:lstStyle/>
          <a:p>
            <a:r>
              <a:rPr lang="pl-PL" b="1">
                <a:solidFill>
                  <a:schemeClr val="accent3">
                    <a:lumMod val="75000"/>
                  </a:schemeClr>
                </a:solidFill>
                <a:effectLst>
                  <a:outerShdw blurRad="38100" dist="38100" dir="2700000" algn="tl">
                    <a:srgbClr val="000000">
                      <a:alpha val="43137"/>
                    </a:srgbClr>
                  </a:outerShdw>
                </a:effectLst>
                <a:latin typeface="+mn-lt"/>
              </a:rPr>
              <a:t>Każdy rodzaj odpadów selektywnie zbieranych można dostarczyć bezpłatnie do PSZOK. </a:t>
            </a:r>
            <a:endParaRPr lang="pl-PL" b="1" smtClean="0">
              <a:solidFill>
                <a:schemeClr val="accent3">
                  <a:lumMod val="75000"/>
                </a:schemeClr>
              </a:solidFill>
              <a:effectLst>
                <a:outerShdw blurRad="38100" dist="38100" dir="2700000" algn="tl">
                  <a:srgbClr val="000000">
                    <a:alpha val="43137"/>
                  </a:srgbClr>
                </a:outerShdw>
              </a:effectLst>
              <a:latin typeface="+mn-lt"/>
            </a:endParaRPr>
          </a:p>
          <a:p>
            <a:r>
              <a:rPr lang="pl-PL" smtClean="0">
                <a:solidFill>
                  <a:schemeClr val="accent3">
                    <a:lumMod val="75000"/>
                  </a:schemeClr>
                </a:solidFill>
                <a:effectLst>
                  <a:outerShdw blurRad="38100" dist="38100" dir="2700000" algn="tl">
                    <a:srgbClr val="000000">
                      <a:alpha val="43137"/>
                    </a:srgbClr>
                  </a:outerShdw>
                </a:effectLst>
                <a:latin typeface="+mn-lt"/>
              </a:rPr>
              <a:t>Na co dzień trzeba:</a:t>
            </a:r>
            <a:endParaRPr lang="pl-PL">
              <a:solidFill>
                <a:schemeClr val="accent3">
                  <a:lumMod val="75000"/>
                </a:schemeClr>
              </a:solidFill>
              <a:effectLst>
                <a:outerShdw blurRad="38100" dist="38100" dir="2700000" algn="tl">
                  <a:srgbClr val="000000">
                    <a:alpha val="43137"/>
                  </a:srgbClr>
                </a:outerShdw>
              </a:effectLst>
              <a:latin typeface="+mn-lt"/>
            </a:endParaRPr>
          </a:p>
          <a:p>
            <a:pPr marL="179388" indent="-179388">
              <a:buFont typeface="Wingdings" pitchFamily="2" charset="2"/>
              <a:buChar char="§"/>
            </a:pPr>
            <a:r>
              <a:rPr lang="pl-PL" sz="1500">
                <a:solidFill>
                  <a:schemeClr val="accent3">
                    <a:lumMod val="75000"/>
                  </a:schemeClr>
                </a:solidFill>
                <a:effectLst>
                  <a:outerShdw blurRad="38100" dist="38100" dir="2700000" algn="tl">
                    <a:srgbClr val="000000">
                      <a:alpha val="43137"/>
                    </a:srgbClr>
                  </a:outerShdw>
                </a:effectLst>
                <a:latin typeface="+mn-lt"/>
              </a:rPr>
              <a:t>leki, igły, strzykawki – wrzucić do oznakowanych pojemników w niektórych aptekach;</a:t>
            </a:r>
          </a:p>
          <a:p>
            <a:pPr marL="179388" indent="-179388">
              <a:buFont typeface="Wingdings" pitchFamily="2" charset="2"/>
              <a:buChar char="§"/>
            </a:pPr>
            <a:r>
              <a:rPr lang="pl-PL" sz="1500">
                <a:solidFill>
                  <a:schemeClr val="accent3">
                    <a:lumMod val="75000"/>
                  </a:schemeClr>
                </a:solidFill>
                <a:effectLst>
                  <a:outerShdw blurRad="38100" dist="38100" dir="2700000" algn="tl">
                    <a:srgbClr val="000000">
                      <a:alpha val="43137"/>
                    </a:srgbClr>
                  </a:outerShdw>
                </a:effectLst>
                <a:latin typeface="+mn-lt"/>
              </a:rPr>
              <a:t>plastikowe butelki po oleju spożywczym – wrzucić do odpadów zmieszanych; szklaną butelkę po oliwie można wrzucić do zielonego kontenera;</a:t>
            </a:r>
          </a:p>
          <a:p>
            <a:pPr marL="179388" indent="-179388">
              <a:buFont typeface="Wingdings" pitchFamily="2" charset="2"/>
              <a:buChar char="§"/>
            </a:pPr>
            <a:r>
              <a:rPr lang="pl-PL" sz="1500">
                <a:solidFill>
                  <a:schemeClr val="accent3">
                    <a:lumMod val="75000"/>
                  </a:schemeClr>
                </a:solidFill>
                <a:effectLst>
                  <a:outerShdw blurRad="38100" dist="38100" dir="2700000" algn="tl">
                    <a:srgbClr val="000000">
                      <a:alpha val="43137"/>
                    </a:srgbClr>
                  </a:outerShdw>
                </a:effectLst>
                <a:latin typeface="+mn-lt"/>
              </a:rPr>
              <a:t>papier po maśle – wrzucić do odpadów zmieszanych;</a:t>
            </a:r>
          </a:p>
          <a:p>
            <a:pPr marL="179388" indent="-179388">
              <a:buFont typeface="Wingdings" pitchFamily="2" charset="2"/>
              <a:buChar char="§"/>
            </a:pPr>
            <a:r>
              <a:rPr lang="pl-PL" sz="1500">
                <a:solidFill>
                  <a:schemeClr val="accent3">
                    <a:lumMod val="75000"/>
                  </a:schemeClr>
                </a:solidFill>
                <a:effectLst>
                  <a:outerShdw blurRad="38100" dist="38100" dir="2700000" algn="tl">
                    <a:srgbClr val="000000">
                      <a:alpha val="43137"/>
                    </a:srgbClr>
                  </a:outerShdw>
                </a:effectLst>
                <a:latin typeface="+mn-lt"/>
              </a:rPr>
              <a:t>doniczki i ogrodowe krzesełka – małe można wrzucić do żółtego kontenera, duże złożyć razem z odpadami gabarytowymi do wywozu.</a:t>
            </a:r>
          </a:p>
        </p:txBody>
      </p:sp>
      <p:pic>
        <p:nvPicPr>
          <p:cNvPr id="21" name="Picture 4" descr="Znalezione obrazy dla zapytania strzykawka"/>
          <p:cNvPicPr>
            <a:picLocks noChangeAspect="1" noChangeArrowheads="1"/>
          </p:cNvPicPr>
          <p:nvPr/>
        </p:nvPicPr>
        <p:blipFill>
          <a:blip r:embed="rId3" cstate="print"/>
          <a:srcRect/>
          <a:stretch>
            <a:fillRect/>
          </a:stretch>
        </p:blipFill>
        <p:spPr bwMode="auto">
          <a:xfrm rot="3424753">
            <a:off x="5746960" y="2051729"/>
            <a:ext cx="1831293" cy="535653"/>
          </a:xfrm>
          <a:prstGeom prst="rect">
            <a:avLst/>
          </a:prstGeom>
          <a:noFill/>
        </p:spPr>
      </p:pic>
      <p:pic>
        <p:nvPicPr>
          <p:cNvPr id="22" name="Picture 6" descr="Znalezione obrazy dla zapytania tabletki"/>
          <p:cNvPicPr>
            <a:picLocks noChangeAspect="1" noChangeArrowheads="1"/>
          </p:cNvPicPr>
          <p:nvPr/>
        </p:nvPicPr>
        <p:blipFill>
          <a:blip r:embed="rId4" cstate="print"/>
          <a:srcRect/>
          <a:stretch>
            <a:fillRect/>
          </a:stretch>
        </p:blipFill>
        <p:spPr bwMode="auto">
          <a:xfrm>
            <a:off x="4572000" y="1571612"/>
            <a:ext cx="1428760" cy="951699"/>
          </a:xfrm>
          <a:prstGeom prst="rect">
            <a:avLst/>
          </a:prstGeom>
          <a:noFill/>
        </p:spPr>
      </p:pic>
      <p:pic>
        <p:nvPicPr>
          <p:cNvPr id="23" name="Picture 8" descr="Znalezione obrazy dla zapytania papier po ma&amp;sacute;le"/>
          <p:cNvPicPr>
            <a:picLocks noChangeAspect="1" noChangeArrowheads="1"/>
          </p:cNvPicPr>
          <p:nvPr/>
        </p:nvPicPr>
        <p:blipFill>
          <a:blip r:embed="rId5" cstate="print"/>
          <a:srcRect l="5618" t="7634" r="8707" b="16030"/>
          <a:stretch>
            <a:fillRect/>
          </a:stretch>
        </p:blipFill>
        <p:spPr bwMode="auto">
          <a:xfrm>
            <a:off x="4643438" y="3643314"/>
            <a:ext cx="1571636" cy="1030581"/>
          </a:xfrm>
          <a:prstGeom prst="rect">
            <a:avLst/>
          </a:prstGeom>
          <a:noFill/>
        </p:spPr>
      </p:pic>
      <p:pic>
        <p:nvPicPr>
          <p:cNvPr id="33" name="Picture 10" descr="Znalezione obrazy dla zapytania olej rzepakowy"/>
          <p:cNvPicPr>
            <a:picLocks noChangeAspect="1" noChangeArrowheads="1"/>
          </p:cNvPicPr>
          <p:nvPr/>
        </p:nvPicPr>
        <p:blipFill>
          <a:blip r:embed="rId6" cstate="print"/>
          <a:srcRect l="33000" r="31000"/>
          <a:stretch>
            <a:fillRect/>
          </a:stretch>
        </p:blipFill>
        <p:spPr bwMode="auto">
          <a:xfrm>
            <a:off x="6286512" y="2857496"/>
            <a:ext cx="714380" cy="1984375"/>
          </a:xfrm>
          <a:prstGeom prst="rect">
            <a:avLst/>
          </a:prstGeom>
          <a:noFill/>
        </p:spPr>
      </p:pic>
      <p:pic>
        <p:nvPicPr>
          <p:cNvPr id="35" name="Picture 14" descr="Znalezione obrazy dla zapytania kontener na &amp;sacute;mieci 110 l"/>
          <p:cNvPicPr>
            <a:picLocks noChangeAspect="1" noChangeArrowheads="1"/>
          </p:cNvPicPr>
          <p:nvPr/>
        </p:nvPicPr>
        <p:blipFill>
          <a:blip r:embed="rId7" cstate="print"/>
          <a:srcRect/>
          <a:stretch>
            <a:fillRect/>
          </a:stretch>
        </p:blipFill>
        <p:spPr bwMode="auto">
          <a:xfrm>
            <a:off x="7407706" y="3429000"/>
            <a:ext cx="1450574" cy="1500198"/>
          </a:xfrm>
          <a:prstGeom prst="rect">
            <a:avLst/>
          </a:prstGeom>
          <a:noFill/>
        </p:spPr>
      </p:pic>
      <p:pic>
        <p:nvPicPr>
          <p:cNvPr id="36" name="Picture 16" descr="Znalezione obrazy dla zapytania doniczka"/>
          <p:cNvPicPr>
            <a:picLocks noChangeAspect="1" noChangeArrowheads="1"/>
          </p:cNvPicPr>
          <p:nvPr/>
        </p:nvPicPr>
        <p:blipFill>
          <a:blip r:embed="rId8" cstate="print"/>
          <a:srcRect/>
          <a:stretch>
            <a:fillRect/>
          </a:stretch>
        </p:blipFill>
        <p:spPr bwMode="auto">
          <a:xfrm>
            <a:off x="4820424" y="5357826"/>
            <a:ext cx="1608964" cy="1071570"/>
          </a:xfrm>
          <a:prstGeom prst="rect">
            <a:avLst/>
          </a:prstGeom>
          <a:noFill/>
        </p:spPr>
      </p:pic>
      <p:pic>
        <p:nvPicPr>
          <p:cNvPr id="37" name="Picture 18" descr="Znalezione obrazy dla zapytania odpady gabarytowe"/>
          <p:cNvPicPr>
            <a:picLocks noChangeAspect="1" noChangeArrowheads="1"/>
          </p:cNvPicPr>
          <p:nvPr/>
        </p:nvPicPr>
        <p:blipFill>
          <a:blip r:embed="rId9" cstate="print"/>
          <a:srcRect/>
          <a:stretch>
            <a:fillRect/>
          </a:stretch>
        </p:blipFill>
        <p:spPr bwMode="auto">
          <a:xfrm>
            <a:off x="6602344" y="5000636"/>
            <a:ext cx="2255936" cy="1500198"/>
          </a:xfrm>
          <a:prstGeom prst="rect">
            <a:avLst/>
          </a:prstGeom>
          <a:noFill/>
        </p:spPr>
      </p:pic>
      <p:sp>
        <p:nvSpPr>
          <p:cNvPr id="38" name="Objaśnienie prostokątne 37"/>
          <p:cNvSpPr/>
          <p:nvPr/>
        </p:nvSpPr>
        <p:spPr>
          <a:xfrm>
            <a:off x="357158" y="1357298"/>
            <a:ext cx="3786214" cy="785818"/>
          </a:xfrm>
          <a:prstGeom prst="wedgeRectCallout">
            <a:avLst>
              <a:gd name="adj1" fmla="val -52085"/>
              <a:gd name="adj2" fmla="val 83484"/>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39" name="pole tekstowe 38"/>
          <p:cNvSpPr txBox="1"/>
          <p:nvPr/>
        </p:nvSpPr>
        <p:spPr>
          <a:xfrm>
            <a:off x="321439" y="1357298"/>
            <a:ext cx="3857652" cy="646331"/>
          </a:xfrm>
          <a:prstGeom prst="rect">
            <a:avLst/>
          </a:prstGeom>
          <a:noFill/>
        </p:spPr>
        <p:txBody>
          <a:bodyPr wrap="square" rtlCol="0">
            <a:spAutoFit/>
          </a:bodyPr>
          <a:lstStyle/>
          <a:p>
            <a:r>
              <a:rPr lang="pl-PL" b="1">
                <a:solidFill>
                  <a:schemeClr val="accent3">
                    <a:lumMod val="75000"/>
                  </a:schemeClr>
                </a:solidFill>
                <a:effectLst>
                  <a:outerShdw blurRad="38100" dist="38100" dir="2700000" algn="tl">
                    <a:srgbClr val="000000">
                      <a:alpha val="43137"/>
                    </a:srgbClr>
                  </a:outerShdw>
                </a:effectLst>
                <a:latin typeface="+mn-lt"/>
              </a:rPr>
              <a:t>Co z odpadami, które są nietypowe lub nie są opakowaniami?</a:t>
            </a:r>
          </a:p>
        </p:txBody>
      </p:sp>
      <p:pic>
        <p:nvPicPr>
          <p:cNvPr id="40" name="Picture 12" descr="Znalezione obrazy dla zapytania pojemnik na leki"/>
          <p:cNvPicPr>
            <a:picLocks noChangeAspect="1" noChangeArrowheads="1"/>
          </p:cNvPicPr>
          <p:nvPr/>
        </p:nvPicPr>
        <p:blipFill>
          <a:blip r:embed="rId10" cstate="print"/>
          <a:srcRect t="21739" r="68809"/>
          <a:stretch>
            <a:fillRect/>
          </a:stretch>
        </p:blipFill>
        <p:spPr bwMode="auto">
          <a:xfrm>
            <a:off x="7429520" y="1643050"/>
            <a:ext cx="1428760" cy="1938556"/>
          </a:xfrm>
          <a:prstGeom prst="rect">
            <a:avLst/>
          </a:prstGeom>
          <a:noFill/>
        </p:spPr>
      </p:pic>
      <p:pic>
        <p:nvPicPr>
          <p:cNvPr id="13317" name="Obraz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319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pPr eaLnBrk="1" hangingPunct="1"/>
            <a:endParaRPr lang="pl-PL" altLang="pl-PL" smtClean="0"/>
          </a:p>
        </p:txBody>
      </p:sp>
      <p:sp>
        <p:nvSpPr>
          <p:cNvPr id="4" name="Tytuł 1"/>
          <p:cNvSpPr txBox="1">
            <a:spLocks/>
          </p:cNvSpPr>
          <p:nvPr/>
        </p:nvSpPr>
        <p:spPr>
          <a:xfrm>
            <a:off x="457200" y="274638"/>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p>
            <a:pPr algn="ctr" eaLnBrk="1" fontAlgn="auto" hangingPunct="1">
              <a:spcAft>
                <a:spcPts val="0"/>
              </a:spcAft>
              <a:defRPr/>
            </a:pPr>
            <a:r>
              <a:rPr lang="pl-PL" sz="4000" smtClean="0"/>
              <a:t>FAQ czyli Trudne Sprawy...</a:t>
            </a:r>
            <a:endParaRPr lang="pl-PL" sz="4000" dirty="0"/>
          </a:p>
        </p:txBody>
      </p:sp>
      <p:pic>
        <p:nvPicPr>
          <p:cNvPr id="18" name="Picture 14" descr="Znalezione obrazy dla zapytania stare buty"/>
          <p:cNvPicPr>
            <a:picLocks noChangeAspect="1" noChangeArrowheads="1"/>
          </p:cNvPicPr>
          <p:nvPr/>
        </p:nvPicPr>
        <p:blipFill>
          <a:blip r:embed="rId2" cstate="print"/>
          <a:srcRect/>
          <a:stretch>
            <a:fillRect/>
          </a:stretch>
        </p:blipFill>
        <p:spPr bwMode="auto">
          <a:xfrm>
            <a:off x="5822166" y="3929066"/>
            <a:ext cx="1393040" cy="928694"/>
          </a:xfrm>
          <a:prstGeom prst="rect">
            <a:avLst/>
          </a:prstGeom>
          <a:noFill/>
        </p:spPr>
      </p:pic>
      <p:pic>
        <p:nvPicPr>
          <p:cNvPr id="24" name="Picture 12" descr="Podobny obraz"/>
          <p:cNvPicPr>
            <a:picLocks noChangeAspect="1" noChangeArrowheads="1"/>
          </p:cNvPicPr>
          <p:nvPr/>
        </p:nvPicPr>
        <p:blipFill>
          <a:blip r:embed="rId3" cstate="print"/>
          <a:srcRect/>
          <a:stretch>
            <a:fillRect/>
          </a:stretch>
        </p:blipFill>
        <p:spPr bwMode="auto">
          <a:xfrm>
            <a:off x="6000760" y="3357562"/>
            <a:ext cx="785818" cy="785818"/>
          </a:xfrm>
          <a:prstGeom prst="rect">
            <a:avLst/>
          </a:prstGeom>
          <a:noFill/>
        </p:spPr>
      </p:pic>
      <p:pic>
        <p:nvPicPr>
          <p:cNvPr id="25" name="Picture 6" descr="Znalezione obrazy dla zapytania szafka postarzana"/>
          <p:cNvPicPr>
            <a:picLocks noChangeAspect="1" noChangeArrowheads="1"/>
          </p:cNvPicPr>
          <p:nvPr/>
        </p:nvPicPr>
        <p:blipFill>
          <a:blip r:embed="rId4" cstate="print"/>
          <a:srcRect l="19531" r="17968"/>
          <a:stretch>
            <a:fillRect/>
          </a:stretch>
        </p:blipFill>
        <p:spPr bwMode="auto">
          <a:xfrm>
            <a:off x="5929322" y="1515244"/>
            <a:ext cx="1143008" cy="1409700"/>
          </a:xfrm>
          <a:prstGeom prst="rect">
            <a:avLst/>
          </a:prstGeom>
          <a:noFill/>
        </p:spPr>
      </p:pic>
      <p:sp>
        <p:nvSpPr>
          <p:cNvPr id="26" name="Objaśnienie prostokątne 25"/>
          <p:cNvSpPr/>
          <p:nvPr/>
        </p:nvSpPr>
        <p:spPr>
          <a:xfrm>
            <a:off x="357158" y="1357298"/>
            <a:ext cx="4071966" cy="5143536"/>
          </a:xfrm>
          <a:prstGeom prst="wedgeRectCallout">
            <a:avLst>
              <a:gd name="adj1" fmla="val 58191"/>
              <a:gd name="adj2" fmla="val 46496"/>
            </a:avLst>
          </a:prstGeom>
          <a:ln>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solidFill>
                <a:schemeClr val="dk1"/>
              </a:solidFill>
            </a:endParaRPr>
          </a:p>
        </p:txBody>
      </p:sp>
      <p:sp>
        <p:nvSpPr>
          <p:cNvPr id="27" name="pole tekstowe 26"/>
          <p:cNvSpPr txBox="1"/>
          <p:nvPr/>
        </p:nvSpPr>
        <p:spPr>
          <a:xfrm>
            <a:off x="428596" y="1428736"/>
            <a:ext cx="4000528" cy="4985980"/>
          </a:xfrm>
          <a:prstGeom prst="rect">
            <a:avLst/>
          </a:prstGeom>
          <a:noFill/>
        </p:spPr>
        <p:txBody>
          <a:bodyPr wrap="square" rtlCol="0">
            <a:spAutoFit/>
          </a:bodyPr>
          <a:lstStyle/>
          <a:p>
            <a:pPr marL="179388" indent="-179388">
              <a:buFont typeface="Wingdings" pitchFamily="2" charset="2"/>
              <a:buChar char="§"/>
            </a:pPr>
            <a:r>
              <a:rPr lang="pl-PL" sz="1600">
                <a:solidFill>
                  <a:schemeClr val="accent3">
                    <a:lumMod val="75000"/>
                  </a:schemeClr>
                </a:solidFill>
                <a:effectLst>
                  <a:outerShdw blurRad="38100" dist="38100" dir="2700000" algn="tl">
                    <a:srgbClr val="000000">
                      <a:alpha val="43137"/>
                    </a:srgbClr>
                  </a:outerShdw>
                </a:effectLst>
                <a:latin typeface="+mn-lt"/>
              </a:rPr>
              <a:t>wieszaki do ubrań – plastikowe i </a:t>
            </a:r>
            <a:r>
              <a:rPr lang="pl-PL" sz="1600" smtClean="0">
                <a:solidFill>
                  <a:schemeClr val="accent3">
                    <a:lumMod val="75000"/>
                  </a:schemeClr>
                </a:solidFill>
                <a:effectLst>
                  <a:outerShdw blurRad="38100" dist="38100" dir="2700000" algn="tl">
                    <a:srgbClr val="000000">
                      <a:alpha val="43137"/>
                    </a:srgbClr>
                  </a:outerShdw>
                </a:effectLst>
                <a:latin typeface="+mn-lt"/>
              </a:rPr>
              <a:t>drewniane, </a:t>
            </a:r>
            <a:r>
              <a:rPr lang="pl-PL" sz="1600">
                <a:solidFill>
                  <a:schemeClr val="accent3">
                    <a:lumMod val="75000"/>
                  </a:schemeClr>
                </a:solidFill>
                <a:effectLst>
                  <a:outerShdw blurRad="38100" dist="38100" dir="2700000" algn="tl">
                    <a:srgbClr val="000000">
                      <a:alpha val="43137"/>
                    </a:srgbClr>
                  </a:outerShdw>
                </a:effectLst>
                <a:latin typeface="+mn-lt"/>
              </a:rPr>
              <a:t>opony, części samochodowe, meble, zlewy – złożyć razem z odpadami gabarytowymi do wywozu; </a:t>
            </a:r>
            <a:r>
              <a:rPr lang="pl-PL" sz="1600" b="1">
                <a:solidFill>
                  <a:schemeClr val="accent3">
                    <a:lumMod val="75000"/>
                  </a:schemeClr>
                </a:solidFill>
                <a:effectLst>
                  <a:outerShdw blurRad="38100" dist="38100" dir="2700000" algn="tl">
                    <a:srgbClr val="000000">
                      <a:alpha val="43137"/>
                    </a:srgbClr>
                  </a:outerShdw>
                </a:effectLst>
                <a:latin typeface="+mn-lt"/>
              </a:rPr>
              <a:t>zanim wyrzucisz, spróbuj sprzedać niepotrzebny sprzęt, np. przez serwisy z ogłoszeniami;</a:t>
            </a:r>
          </a:p>
          <a:p>
            <a:pPr marL="179388" indent="-179388">
              <a:buFont typeface="Wingdings" pitchFamily="2" charset="2"/>
              <a:buChar char="§"/>
            </a:pPr>
            <a:r>
              <a:rPr lang="pl-PL" sz="1600">
                <a:solidFill>
                  <a:schemeClr val="accent3">
                    <a:lumMod val="75000"/>
                  </a:schemeClr>
                </a:solidFill>
                <a:effectLst>
                  <a:outerShdw blurRad="38100" dist="38100" dir="2700000" algn="tl">
                    <a:srgbClr val="000000">
                      <a:alpha val="43137"/>
                    </a:srgbClr>
                  </a:outerShdw>
                </a:effectLst>
                <a:latin typeface="+mn-lt"/>
              </a:rPr>
              <a:t>RTV, AGD, świetlówki – oddać w sklepie sprzedającym nowy sprzęt;</a:t>
            </a:r>
          </a:p>
          <a:p>
            <a:pPr marL="179388" indent="-179388">
              <a:buFont typeface="Wingdings" pitchFamily="2" charset="2"/>
              <a:buChar char="§"/>
            </a:pPr>
            <a:r>
              <a:rPr lang="pl-PL" sz="1600">
                <a:solidFill>
                  <a:schemeClr val="accent3">
                    <a:lumMod val="75000"/>
                  </a:schemeClr>
                </a:solidFill>
                <a:effectLst>
                  <a:outerShdw blurRad="38100" dist="38100" dir="2700000" algn="tl">
                    <a:srgbClr val="000000">
                      <a:alpha val="43137"/>
                    </a:srgbClr>
                  </a:outerShdw>
                </a:effectLst>
                <a:latin typeface="+mn-lt"/>
              </a:rPr>
              <a:t>baterie – wrzucić do specjalnych pojemników w biurach, sklepach;</a:t>
            </a:r>
          </a:p>
          <a:p>
            <a:pPr marL="179388" indent="-179388">
              <a:buFont typeface="Wingdings" pitchFamily="2" charset="2"/>
              <a:buChar char="§"/>
            </a:pPr>
            <a:r>
              <a:rPr lang="pl-PL" sz="1600">
                <a:solidFill>
                  <a:schemeClr val="accent3">
                    <a:lumMod val="75000"/>
                  </a:schemeClr>
                </a:solidFill>
                <a:effectLst>
                  <a:outerShdw blurRad="38100" dist="38100" dir="2700000" algn="tl">
                    <a:srgbClr val="000000">
                      <a:alpha val="43137"/>
                    </a:srgbClr>
                  </a:outerShdw>
                </a:effectLst>
                <a:latin typeface="+mn-lt"/>
              </a:rPr>
              <a:t>tekstylia – wrzucić do </a:t>
            </a:r>
            <a:r>
              <a:rPr lang="pl-PL" sz="1600" smtClean="0">
                <a:solidFill>
                  <a:schemeClr val="accent3">
                    <a:lumMod val="75000"/>
                  </a:schemeClr>
                </a:solidFill>
                <a:effectLst>
                  <a:outerShdw blurRad="38100" dist="38100" dir="2700000" algn="tl">
                    <a:srgbClr val="000000">
                      <a:alpha val="43137"/>
                    </a:srgbClr>
                  </a:outerShdw>
                </a:effectLst>
                <a:latin typeface="+mn-lt"/>
              </a:rPr>
              <a:t>pojemników </a:t>
            </a:r>
            <a:r>
              <a:rPr lang="pl-PL" sz="1600">
                <a:solidFill>
                  <a:schemeClr val="accent3">
                    <a:lumMod val="75000"/>
                  </a:schemeClr>
                </a:solidFill>
                <a:effectLst>
                  <a:outerShdw blurRad="38100" dist="38100" dir="2700000" algn="tl">
                    <a:srgbClr val="000000">
                      <a:alpha val="43137"/>
                    </a:srgbClr>
                  </a:outerShdw>
                </a:effectLst>
                <a:latin typeface="+mn-lt"/>
              </a:rPr>
              <a:t>na używaną odzież.</a:t>
            </a:r>
          </a:p>
          <a:p>
            <a:pPr marL="179388" indent="-179388">
              <a:buFont typeface="Wingdings" pitchFamily="2" charset="2"/>
              <a:buChar char="§"/>
            </a:pPr>
            <a:endParaRPr lang="pl-PL" sz="1400" smtClean="0"/>
          </a:p>
          <a:p>
            <a:r>
              <a:rPr lang="pl-PL" sz="1600" b="1">
                <a:solidFill>
                  <a:schemeClr val="accent3">
                    <a:lumMod val="75000"/>
                  </a:schemeClr>
                </a:solidFill>
                <a:effectLst>
                  <a:outerShdw blurRad="38100" dist="38100" dir="2700000" algn="tl">
                    <a:srgbClr val="000000">
                      <a:alpha val="43137"/>
                    </a:srgbClr>
                  </a:outerShdw>
                </a:effectLst>
                <a:latin typeface="+mn-lt"/>
              </a:rPr>
              <a:t>Odpady niebezpieczne, jak farby, rozpuszczalniki, środki ochrony roślin, płyny akumulatorowe, odczynniki fotograficzne  koniecznie trzeba dostarczyć do PSZOK. Wrzucając je do odpadów zmieszanych narażasz ludzi pracujących w zakładzie przerobu odpadów.</a:t>
            </a:r>
          </a:p>
        </p:txBody>
      </p:sp>
      <p:pic>
        <p:nvPicPr>
          <p:cNvPr id="28" name="Picture 12" descr="Podobny obraz"/>
          <p:cNvPicPr>
            <a:picLocks noChangeAspect="1" noChangeArrowheads="1"/>
          </p:cNvPicPr>
          <p:nvPr/>
        </p:nvPicPr>
        <p:blipFill>
          <a:blip r:embed="rId5" cstate="print"/>
          <a:srcRect/>
          <a:stretch>
            <a:fillRect/>
          </a:stretch>
        </p:blipFill>
        <p:spPr bwMode="auto">
          <a:xfrm>
            <a:off x="7500958" y="260648"/>
            <a:ext cx="1428750" cy="1428750"/>
          </a:xfrm>
          <a:prstGeom prst="rect">
            <a:avLst/>
          </a:prstGeom>
          <a:noFill/>
        </p:spPr>
      </p:pic>
      <p:pic>
        <p:nvPicPr>
          <p:cNvPr id="29" name="Picture 18" descr="Znalezione obrazy dla zapytania odpady gabarytowe"/>
          <p:cNvPicPr>
            <a:picLocks noChangeAspect="1" noChangeArrowheads="1"/>
          </p:cNvPicPr>
          <p:nvPr/>
        </p:nvPicPr>
        <p:blipFill>
          <a:blip r:embed="rId6" cstate="print"/>
          <a:srcRect/>
          <a:stretch>
            <a:fillRect/>
          </a:stretch>
        </p:blipFill>
        <p:spPr bwMode="auto">
          <a:xfrm>
            <a:off x="6673782" y="1928802"/>
            <a:ext cx="2255936" cy="1500198"/>
          </a:xfrm>
          <a:prstGeom prst="rect">
            <a:avLst/>
          </a:prstGeom>
          <a:noFill/>
        </p:spPr>
      </p:pic>
      <p:pic>
        <p:nvPicPr>
          <p:cNvPr id="30" name="Picture 2" descr="Znalezione obrazy dla zapytania wieszak do ubra&amp;nacute;"/>
          <p:cNvPicPr>
            <a:picLocks noChangeAspect="1" noChangeArrowheads="1"/>
          </p:cNvPicPr>
          <p:nvPr/>
        </p:nvPicPr>
        <p:blipFill>
          <a:blip r:embed="rId7" cstate="print"/>
          <a:srcRect/>
          <a:stretch>
            <a:fillRect/>
          </a:stretch>
        </p:blipFill>
        <p:spPr bwMode="auto">
          <a:xfrm>
            <a:off x="4786314" y="1490468"/>
            <a:ext cx="1214446" cy="858412"/>
          </a:xfrm>
          <a:prstGeom prst="rect">
            <a:avLst/>
          </a:prstGeom>
          <a:noFill/>
        </p:spPr>
      </p:pic>
      <p:pic>
        <p:nvPicPr>
          <p:cNvPr id="31" name="Picture 4" descr="Znalezione obrazy dla zapytania opony"/>
          <p:cNvPicPr>
            <a:picLocks noChangeAspect="1" noChangeArrowheads="1"/>
          </p:cNvPicPr>
          <p:nvPr/>
        </p:nvPicPr>
        <p:blipFill>
          <a:blip r:embed="rId8" cstate="print"/>
          <a:srcRect/>
          <a:stretch>
            <a:fillRect/>
          </a:stretch>
        </p:blipFill>
        <p:spPr bwMode="auto">
          <a:xfrm>
            <a:off x="5000628" y="2210367"/>
            <a:ext cx="1428760" cy="1146625"/>
          </a:xfrm>
          <a:prstGeom prst="rect">
            <a:avLst/>
          </a:prstGeom>
          <a:noFill/>
        </p:spPr>
      </p:pic>
      <p:pic>
        <p:nvPicPr>
          <p:cNvPr id="32" name="Picture 8" descr="Znalezione obrazy dla zapytania telewizor kineskopowy"/>
          <p:cNvPicPr>
            <a:picLocks noChangeAspect="1" noChangeArrowheads="1"/>
          </p:cNvPicPr>
          <p:nvPr/>
        </p:nvPicPr>
        <p:blipFill>
          <a:blip r:embed="rId9" cstate="print"/>
          <a:srcRect/>
          <a:stretch>
            <a:fillRect/>
          </a:stretch>
        </p:blipFill>
        <p:spPr bwMode="auto">
          <a:xfrm>
            <a:off x="4500562" y="3214686"/>
            <a:ext cx="1428760" cy="1428760"/>
          </a:xfrm>
          <a:prstGeom prst="rect">
            <a:avLst/>
          </a:prstGeom>
          <a:noFill/>
        </p:spPr>
      </p:pic>
      <p:pic>
        <p:nvPicPr>
          <p:cNvPr id="41" name="Picture 10" descr="Znalezione obrazy dla zapytania &amp;zdot;arówka"/>
          <p:cNvPicPr>
            <a:picLocks noChangeAspect="1" noChangeArrowheads="1"/>
          </p:cNvPicPr>
          <p:nvPr/>
        </p:nvPicPr>
        <p:blipFill>
          <a:blip r:embed="rId10" cstate="print"/>
          <a:srcRect l="21756" r="22900"/>
          <a:stretch>
            <a:fillRect/>
          </a:stretch>
        </p:blipFill>
        <p:spPr bwMode="auto">
          <a:xfrm>
            <a:off x="5572132" y="3714752"/>
            <a:ext cx="428628" cy="774481"/>
          </a:xfrm>
          <a:prstGeom prst="rect">
            <a:avLst/>
          </a:prstGeom>
          <a:noFill/>
        </p:spPr>
      </p:pic>
      <p:pic>
        <p:nvPicPr>
          <p:cNvPr id="42" name="Picture 18" descr="Znalezione obrazy dla zapytania punkt odbioru"/>
          <p:cNvPicPr>
            <a:picLocks noChangeAspect="1" noChangeArrowheads="1"/>
          </p:cNvPicPr>
          <p:nvPr/>
        </p:nvPicPr>
        <p:blipFill>
          <a:blip r:embed="rId11" cstate="print">
            <a:duotone>
              <a:prstClr val="black"/>
              <a:srgbClr val="92D050">
                <a:tint val="45000"/>
                <a:satMod val="400000"/>
              </a:srgbClr>
            </a:duotone>
          </a:blip>
          <a:srcRect/>
          <a:stretch>
            <a:fillRect/>
          </a:stretch>
        </p:blipFill>
        <p:spPr bwMode="auto">
          <a:xfrm>
            <a:off x="6929454" y="5072074"/>
            <a:ext cx="1948601" cy="1214446"/>
          </a:xfrm>
          <a:prstGeom prst="rect">
            <a:avLst/>
          </a:prstGeom>
          <a:noFill/>
        </p:spPr>
      </p:pic>
      <p:pic>
        <p:nvPicPr>
          <p:cNvPr id="43" name="Picture 20" descr="Znalezione obrazy dla zapytania punkt odbioru"/>
          <p:cNvPicPr>
            <a:picLocks noChangeAspect="1" noChangeArrowheads="1"/>
          </p:cNvPicPr>
          <p:nvPr/>
        </p:nvPicPr>
        <p:blipFill>
          <a:blip r:embed="rId12" cstate="print"/>
          <a:srcRect l="32051" r="4585" b="22619"/>
          <a:stretch>
            <a:fillRect/>
          </a:stretch>
        </p:blipFill>
        <p:spPr bwMode="auto">
          <a:xfrm>
            <a:off x="7429520" y="3571876"/>
            <a:ext cx="1412274" cy="1285884"/>
          </a:xfrm>
          <a:prstGeom prst="rect">
            <a:avLst/>
          </a:prstGeom>
          <a:noFill/>
        </p:spPr>
      </p:pic>
      <p:pic>
        <p:nvPicPr>
          <p:cNvPr id="44" name="Picture 22" descr="Znalezione obrazy dla zapytania rozpuszczalnik"/>
          <p:cNvPicPr>
            <a:picLocks noChangeAspect="1" noChangeArrowheads="1"/>
          </p:cNvPicPr>
          <p:nvPr/>
        </p:nvPicPr>
        <p:blipFill>
          <a:blip r:embed="rId13" cstate="print"/>
          <a:srcRect/>
          <a:stretch>
            <a:fillRect/>
          </a:stretch>
        </p:blipFill>
        <p:spPr bwMode="auto">
          <a:xfrm>
            <a:off x="4857752" y="4929198"/>
            <a:ext cx="500066" cy="1434496"/>
          </a:xfrm>
          <a:prstGeom prst="rect">
            <a:avLst/>
          </a:prstGeom>
          <a:noFill/>
        </p:spPr>
      </p:pic>
      <p:pic>
        <p:nvPicPr>
          <p:cNvPr id="45" name="Picture 24" descr="Znalezione obrazy dla zapytania &amp;sacute;rodek na szkodniki"/>
          <p:cNvPicPr>
            <a:picLocks noChangeAspect="1" noChangeArrowheads="1"/>
          </p:cNvPicPr>
          <p:nvPr/>
        </p:nvPicPr>
        <p:blipFill>
          <a:blip r:embed="rId14" cstate="print"/>
          <a:srcRect l="36260" t="3817" r="33206" b="4579"/>
          <a:stretch>
            <a:fillRect/>
          </a:stretch>
        </p:blipFill>
        <p:spPr bwMode="auto">
          <a:xfrm>
            <a:off x="5429256" y="5000636"/>
            <a:ext cx="452441" cy="1357322"/>
          </a:xfrm>
          <a:prstGeom prst="rect">
            <a:avLst/>
          </a:prstGeom>
          <a:noFill/>
        </p:spPr>
      </p:pic>
      <p:pic>
        <p:nvPicPr>
          <p:cNvPr id="46" name="Picture 26" descr="Znalezione obrazy dla zapytania farba"/>
          <p:cNvPicPr>
            <a:picLocks noChangeAspect="1" noChangeArrowheads="1"/>
          </p:cNvPicPr>
          <p:nvPr/>
        </p:nvPicPr>
        <p:blipFill>
          <a:blip r:embed="rId15" cstate="print"/>
          <a:srcRect l="25764" t="4580" r="25572" b="5725"/>
          <a:stretch>
            <a:fillRect/>
          </a:stretch>
        </p:blipFill>
        <p:spPr bwMode="auto">
          <a:xfrm>
            <a:off x="5929322" y="5214950"/>
            <a:ext cx="826856" cy="1143008"/>
          </a:xfrm>
          <a:prstGeom prst="rect">
            <a:avLst/>
          </a:prstGeom>
          <a:noFill/>
        </p:spPr>
      </p:pic>
      <p:pic>
        <p:nvPicPr>
          <p:cNvPr id="13317" name="Obraz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058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8313" y="3860800"/>
            <a:ext cx="8229600" cy="1143000"/>
          </a:xfrm>
        </p:spPr>
        <p:style>
          <a:lnRef idx="1">
            <a:schemeClr val="accent3"/>
          </a:lnRef>
          <a:fillRef idx="3">
            <a:schemeClr val="accent3"/>
          </a:fillRef>
          <a:effectRef idx="2">
            <a:schemeClr val="accent3"/>
          </a:effectRef>
          <a:fontRef idx="minor">
            <a:schemeClr val="lt1"/>
          </a:fontRef>
        </p:style>
        <p:txBody>
          <a:bodyPr rtlCol="0">
            <a:normAutofit/>
          </a:bodyPr>
          <a:lstStyle/>
          <a:p>
            <a:pPr eaLnBrk="1" fontAlgn="auto" hangingPunct="1">
              <a:spcAft>
                <a:spcPts val="0"/>
              </a:spcAft>
              <a:defRPr/>
            </a:pPr>
            <a:r>
              <a:rPr lang="pl-PL" dirty="0" smtClean="0"/>
              <a:t>Dziękuję za uwagę</a:t>
            </a:r>
            <a:endParaRPr lang="pl-PL" dirty="0"/>
          </a:p>
        </p:txBody>
      </p:sp>
      <p:sp>
        <p:nvSpPr>
          <p:cNvPr id="3" name="Symbol zastępczy zawartości 2"/>
          <p:cNvSpPr>
            <a:spLocks noGrp="1"/>
          </p:cNvSpPr>
          <p:nvPr>
            <p:ph idx="1"/>
          </p:nvPr>
        </p:nvSpPr>
        <p:spPr>
          <a:xfrm>
            <a:off x="457200" y="4797425"/>
            <a:ext cx="8229600" cy="1328738"/>
          </a:xfrm>
        </p:spPr>
        <p:txBody>
          <a:bodyPr rtlCol="0">
            <a:normAutofit fontScale="55000" lnSpcReduction="20000"/>
          </a:bodyPr>
          <a:lstStyle/>
          <a:p>
            <a:pPr algn="r" eaLnBrk="1" fontAlgn="auto" hangingPunct="1">
              <a:spcAft>
                <a:spcPts val="0"/>
              </a:spcAft>
              <a:buFont typeface="Arial" panose="020B0604020202020204" pitchFamily="34" charset="0"/>
              <a:buNone/>
              <a:defRPr/>
            </a:pPr>
            <a:endParaRPr lang="pl-PL" sz="3000" smtClean="0"/>
          </a:p>
          <a:p>
            <a:pPr algn="r" eaLnBrk="1" fontAlgn="auto" hangingPunct="1">
              <a:spcAft>
                <a:spcPts val="0"/>
              </a:spcAft>
              <a:buFont typeface="Arial" panose="020B0604020202020204" pitchFamily="34" charset="0"/>
              <a:buNone/>
              <a:defRPr/>
            </a:pPr>
            <a:r>
              <a:rPr lang="pl-PL" sz="4500" b="1">
                <a:solidFill>
                  <a:schemeClr val="accent3">
                    <a:lumMod val="75000"/>
                  </a:schemeClr>
                </a:solidFill>
              </a:rPr>
              <a:t>Prezentację można znaleźć na stronie: www.zgok.olsztyn.pl </a:t>
            </a:r>
            <a:endParaRPr lang="pl-PL" sz="4500" b="1" dirty="0">
              <a:solidFill>
                <a:schemeClr val="accent3">
                  <a:lumMod val="75000"/>
                </a:schemeClr>
              </a:solidFill>
            </a:endParaRPr>
          </a:p>
          <a:p>
            <a:pPr algn="ctr" eaLnBrk="1" fontAlgn="auto" hangingPunct="1">
              <a:spcAft>
                <a:spcPts val="0"/>
              </a:spcAft>
              <a:buFont typeface="Arial" panose="020B0604020202020204" pitchFamily="34" charset="0"/>
              <a:buNone/>
              <a:defRPr/>
            </a:pPr>
            <a:r>
              <a:rPr lang="pl-PL" sz="4400" b="1" smtClean="0">
                <a:solidFill>
                  <a:schemeClr val="accent3">
                    <a:lumMod val="75000"/>
                  </a:schemeClr>
                </a:solidFill>
              </a:rPr>
              <a:t>kontakt: zgok@zgok.olsztyn.pl</a:t>
            </a:r>
            <a:endParaRPr lang="pl-PL" sz="4400" b="1" dirty="0">
              <a:solidFill>
                <a:schemeClr val="accent3">
                  <a:lumMod val="75000"/>
                </a:schemeClr>
              </a:solidFill>
            </a:endParaRPr>
          </a:p>
        </p:txBody>
      </p:sp>
      <p:pic>
        <p:nvPicPr>
          <p:cNvPr id="14340" name="Obraz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rtlCol="0">
            <a:normAutofit/>
          </a:bodyPr>
          <a:lstStyle/>
          <a:p>
            <a:pPr algn="r" eaLnBrk="1" fontAlgn="auto" hangingPunct="1">
              <a:spcAft>
                <a:spcPts val="0"/>
              </a:spcAft>
              <a:defRPr/>
            </a:pPr>
            <a:r>
              <a:rPr lang="pl-PL" sz="3600" smtClean="0"/>
              <a:t>Podstawowy model segregacji odpadów</a:t>
            </a:r>
            <a:endParaRPr lang="pl-PL" sz="3600" dirty="0"/>
          </a:p>
        </p:txBody>
      </p:sp>
      <p:sp>
        <p:nvSpPr>
          <p:cNvPr id="3" name="Symbol zastępczy zawartości 2"/>
          <p:cNvSpPr>
            <a:spLocks noGrp="1"/>
          </p:cNvSpPr>
          <p:nvPr>
            <p:ph idx="1"/>
          </p:nvPr>
        </p:nvSpPr>
        <p:spPr>
          <a:xfrm>
            <a:off x="457200" y="1628775"/>
            <a:ext cx="7931224" cy="5113338"/>
          </a:xfrm>
        </p:spPr>
        <p:txBody>
          <a:bodyPr rtlCol="0">
            <a:normAutofit fontScale="25000" lnSpcReduction="20000"/>
          </a:bodyPr>
          <a:lstStyle/>
          <a:p>
            <a:pPr algn="just" eaLnBrk="1" fontAlgn="auto" hangingPunct="1">
              <a:spcAft>
                <a:spcPts val="0"/>
              </a:spcAft>
              <a:buFont typeface="Arial" panose="020B0604020202020204" pitchFamily="34" charset="0"/>
              <a:buNone/>
              <a:defRPr/>
            </a:pPr>
            <a:r>
              <a:rPr lang="pl-PL" sz="5400" b="1" smtClean="0">
                <a:solidFill>
                  <a:schemeClr val="accent3">
                    <a:lumMod val="75000"/>
                  </a:schemeClr>
                </a:solidFill>
                <a:effectLst>
                  <a:outerShdw blurRad="38100" dist="38100" dir="2700000" algn="tl">
                    <a:srgbClr val="000000">
                      <a:alpha val="43137"/>
                    </a:srgbClr>
                  </a:outerShdw>
                </a:effectLst>
              </a:rPr>
              <a:t>W gminach obsługiwanych przez ZUOK Olsztyn rekomendowany jest czteropojemnikowy system zbiórki:</a:t>
            </a:r>
          </a:p>
          <a:p>
            <a:pPr algn="just" eaLnBrk="1" fontAlgn="auto" hangingPunct="1">
              <a:spcAft>
                <a:spcPts val="0"/>
              </a:spcAft>
              <a:buFontTx/>
              <a:buChar char="-"/>
              <a:defRPr/>
            </a:pPr>
            <a:r>
              <a:rPr lang="pl-PL" sz="5400" b="1" smtClean="0">
                <a:solidFill>
                  <a:schemeClr val="accent3">
                    <a:lumMod val="75000"/>
                  </a:schemeClr>
                </a:solidFill>
                <a:effectLst>
                  <a:outerShdw blurRad="38100" dist="38100" dir="2700000" algn="tl">
                    <a:srgbClr val="000000">
                      <a:alpha val="43137"/>
                    </a:srgbClr>
                  </a:outerShdw>
                </a:effectLst>
              </a:rPr>
              <a:t>tworzywa i metale,</a:t>
            </a:r>
          </a:p>
          <a:p>
            <a:pPr algn="just" eaLnBrk="1" fontAlgn="auto" hangingPunct="1">
              <a:spcAft>
                <a:spcPts val="0"/>
              </a:spcAft>
              <a:buFontTx/>
              <a:buChar char="-"/>
              <a:defRPr/>
            </a:pPr>
            <a:r>
              <a:rPr lang="pl-PL" sz="5400" b="1" smtClean="0">
                <a:solidFill>
                  <a:schemeClr val="accent3">
                    <a:lumMod val="75000"/>
                  </a:schemeClr>
                </a:solidFill>
                <a:effectLst>
                  <a:outerShdw blurRad="38100" dist="38100" dir="2700000" algn="tl">
                    <a:srgbClr val="000000">
                      <a:alpha val="43137"/>
                    </a:srgbClr>
                  </a:outerShdw>
                </a:effectLst>
              </a:rPr>
              <a:t>papier i karton,</a:t>
            </a:r>
          </a:p>
          <a:p>
            <a:pPr algn="just" eaLnBrk="1" fontAlgn="auto" hangingPunct="1">
              <a:spcAft>
                <a:spcPts val="0"/>
              </a:spcAft>
              <a:buFontTx/>
              <a:buChar char="-"/>
              <a:defRPr/>
            </a:pPr>
            <a:r>
              <a:rPr lang="pl-PL" sz="5400" b="1" smtClean="0">
                <a:solidFill>
                  <a:schemeClr val="accent3">
                    <a:lumMod val="75000"/>
                  </a:schemeClr>
                </a:solidFill>
                <a:effectLst>
                  <a:outerShdw blurRad="38100" dist="38100" dir="2700000" algn="tl">
                    <a:srgbClr val="000000">
                      <a:alpha val="43137"/>
                    </a:srgbClr>
                  </a:outerShdw>
                </a:effectLst>
              </a:rPr>
              <a:t>szkło,</a:t>
            </a:r>
          </a:p>
          <a:p>
            <a:pPr algn="just" eaLnBrk="1" fontAlgn="auto" hangingPunct="1">
              <a:spcAft>
                <a:spcPts val="0"/>
              </a:spcAft>
              <a:buFontTx/>
              <a:buChar char="-"/>
              <a:defRPr/>
            </a:pPr>
            <a:r>
              <a:rPr lang="pl-PL" sz="5400" b="1" smtClean="0">
                <a:solidFill>
                  <a:schemeClr val="accent3">
                    <a:lumMod val="75000"/>
                  </a:schemeClr>
                </a:solidFill>
                <a:effectLst>
                  <a:outerShdw blurRad="38100" dist="38100" dir="2700000" algn="tl">
                    <a:srgbClr val="000000">
                      <a:alpha val="43137"/>
                    </a:srgbClr>
                  </a:outerShdw>
                </a:effectLst>
              </a:rPr>
              <a:t>popiół paleniskowy.</a:t>
            </a:r>
          </a:p>
          <a:p>
            <a:pPr marL="0" indent="0" algn="just" eaLnBrk="1" fontAlgn="auto" hangingPunct="1">
              <a:spcAft>
                <a:spcPts val="0"/>
              </a:spcAft>
              <a:buNone/>
              <a:defRPr/>
            </a:pPr>
            <a:r>
              <a:rPr lang="pl-PL" sz="5400" b="1" smtClean="0">
                <a:solidFill>
                  <a:schemeClr val="accent3">
                    <a:lumMod val="75000"/>
                  </a:schemeClr>
                </a:solidFill>
                <a:effectLst>
                  <a:outerShdw blurRad="38100" dist="38100" dir="2700000" algn="tl">
                    <a:srgbClr val="000000">
                      <a:alpha val="43137"/>
                    </a:srgbClr>
                  </a:outerShdw>
                </a:effectLst>
              </a:rPr>
              <a:t>Zbieranie odpadów zielonych (ogrodowych i parkowych) jest realizowane w zabudowie jednorodzinnej w workach, a w pozostałej zabudowie w systemie „wystawek” – podstawianie kontenera na zamówienie administratora  nieruchomości, osiedla itp.</a:t>
            </a:r>
          </a:p>
          <a:p>
            <a:pPr marL="0" indent="0" algn="just" eaLnBrk="1" fontAlgn="auto" hangingPunct="1">
              <a:spcAft>
                <a:spcPts val="0"/>
              </a:spcAft>
              <a:buFont typeface="Arial" charset="0"/>
              <a:buNone/>
              <a:defRPr/>
            </a:pPr>
            <a:endParaRPr lang="pl-PL" sz="5400" b="1" smtClean="0">
              <a:solidFill>
                <a:schemeClr val="accent3">
                  <a:lumMod val="75000"/>
                </a:schemeClr>
              </a:solidFill>
              <a:effectLst>
                <a:outerShdw blurRad="38100" dist="38100" dir="2700000" algn="tl">
                  <a:srgbClr val="000000">
                    <a:alpha val="43137"/>
                  </a:srgbClr>
                </a:outerShdw>
              </a:effectLst>
            </a:endParaRPr>
          </a:p>
          <a:p>
            <a:pPr marL="0" indent="0" algn="just" eaLnBrk="1" fontAlgn="auto" hangingPunct="1">
              <a:spcAft>
                <a:spcPts val="0"/>
              </a:spcAft>
              <a:buFont typeface="Arial" charset="0"/>
              <a:buNone/>
              <a:defRPr/>
            </a:pPr>
            <a:r>
              <a:rPr lang="pl-PL" sz="5400" b="1" smtClean="0">
                <a:solidFill>
                  <a:srgbClr val="00B0F0"/>
                </a:solidFill>
                <a:effectLst>
                  <a:outerShdw blurRad="38100" dist="38100" dir="2700000" algn="tl">
                    <a:srgbClr val="000000">
                      <a:alpha val="43137"/>
                    </a:srgbClr>
                  </a:outerShdw>
                </a:effectLst>
              </a:rPr>
              <a:t>Od 01.07.2017 r. planowane jest rozbudowanie systemu selektywnej zbiórki o zbieranie odpadów biodegradowalnych – kuchennych.  Sposób zbierania tego odpadu (pojemniki, worki) oraz wytyczne, jakie rodzaje odpadów  mają być tak gromadzone </a:t>
            </a:r>
            <a:r>
              <a:rPr lang="pl-PL" sz="5400" b="1" smtClean="0">
                <a:solidFill>
                  <a:srgbClr val="FF0000"/>
                </a:solidFill>
                <a:effectLst>
                  <a:outerShdw blurRad="38100" dist="38100" dir="2700000" algn="tl">
                    <a:srgbClr val="000000">
                      <a:alpha val="43137"/>
                    </a:srgbClr>
                  </a:outerShdw>
                </a:effectLst>
              </a:rPr>
              <a:t>określą gminy, informując swoich mieszkańców.</a:t>
            </a:r>
            <a:endParaRPr lang="pl-PL" sz="5400" b="1" smtClean="0">
              <a:solidFill>
                <a:srgbClr val="00B0F0"/>
              </a:solidFill>
              <a:effectLst>
                <a:outerShdw blurRad="38100" dist="38100" dir="2700000" algn="tl">
                  <a:srgbClr val="000000">
                    <a:alpha val="43137"/>
                  </a:srgbClr>
                </a:outerShdw>
              </a:effectLst>
            </a:endParaRPr>
          </a:p>
          <a:p>
            <a:pPr marL="0" indent="0" algn="just" eaLnBrk="1" fontAlgn="auto" hangingPunct="1">
              <a:spcAft>
                <a:spcPts val="0"/>
              </a:spcAft>
              <a:buFont typeface="Arial" charset="0"/>
              <a:buNone/>
              <a:defRPr/>
            </a:pPr>
            <a:endParaRPr lang="pl-PL" sz="5400" b="1">
              <a:solidFill>
                <a:schemeClr val="accent3">
                  <a:lumMod val="75000"/>
                </a:schemeClr>
              </a:solidFill>
              <a:effectLst>
                <a:outerShdw blurRad="38100" dist="38100" dir="2700000" algn="tl">
                  <a:srgbClr val="000000">
                    <a:alpha val="43137"/>
                  </a:srgbClr>
                </a:outerShdw>
              </a:effectLst>
            </a:endParaRPr>
          </a:p>
          <a:p>
            <a:pPr marL="0" indent="0" algn="just" eaLnBrk="1" fontAlgn="auto" hangingPunct="1">
              <a:spcAft>
                <a:spcPts val="0"/>
              </a:spcAft>
              <a:buFont typeface="Arial" charset="0"/>
              <a:buNone/>
              <a:defRPr/>
            </a:pPr>
            <a:r>
              <a:rPr lang="pl-PL" sz="5400" b="1" smtClean="0">
                <a:solidFill>
                  <a:schemeClr val="accent3">
                    <a:lumMod val="75000"/>
                  </a:schemeClr>
                </a:solidFill>
                <a:effectLst>
                  <a:outerShdw blurRad="38100" dist="38100" dir="2700000" algn="tl">
                    <a:srgbClr val="000000">
                      <a:alpha val="43137"/>
                    </a:srgbClr>
                  </a:outerShdw>
                </a:effectLst>
              </a:rPr>
              <a:t>Pozostałe odpady selektywnie zbierane przyjmowane przez ZUOK:</a:t>
            </a:r>
          </a:p>
          <a:p>
            <a:pPr algn="just" eaLnBrk="1" fontAlgn="auto" hangingPunct="1">
              <a:spcAft>
                <a:spcPts val="0"/>
              </a:spcAft>
              <a:buFontTx/>
              <a:buChar char="-"/>
              <a:defRPr/>
            </a:pPr>
            <a:r>
              <a:rPr lang="pl-PL" sz="5400" b="1" smtClean="0">
                <a:solidFill>
                  <a:schemeClr val="accent3">
                    <a:lumMod val="75000"/>
                  </a:schemeClr>
                </a:solidFill>
                <a:effectLst>
                  <a:outerShdw blurRad="38100" dist="38100" dir="2700000" algn="tl">
                    <a:srgbClr val="000000">
                      <a:alpha val="43137"/>
                    </a:srgbClr>
                  </a:outerShdw>
                </a:effectLst>
              </a:rPr>
              <a:t>opony,</a:t>
            </a:r>
          </a:p>
          <a:p>
            <a:pPr algn="just" eaLnBrk="1" fontAlgn="auto" hangingPunct="1">
              <a:spcAft>
                <a:spcPts val="0"/>
              </a:spcAft>
              <a:buFontTx/>
              <a:buChar char="-"/>
              <a:defRPr/>
            </a:pPr>
            <a:r>
              <a:rPr lang="pl-PL" sz="5400" b="1" smtClean="0">
                <a:solidFill>
                  <a:schemeClr val="accent3">
                    <a:lumMod val="75000"/>
                  </a:schemeClr>
                </a:solidFill>
                <a:effectLst>
                  <a:outerShdw blurRad="38100" dist="38100" dir="2700000" algn="tl">
                    <a:srgbClr val="000000">
                      <a:alpha val="43137"/>
                    </a:srgbClr>
                  </a:outerShdw>
                </a:effectLst>
              </a:rPr>
              <a:t>odpady  budowlane,</a:t>
            </a:r>
          </a:p>
          <a:p>
            <a:pPr algn="just" eaLnBrk="1" fontAlgn="auto" hangingPunct="1">
              <a:spcAft>
                <a:spcPts val="0"/>
              </a:spcAft>
              <a:buFontTx/>
              <a:buChar char="-"/>
              <a:defRPr/>
            </a:pPr>
            <a:r>
              <a:rPr lang="pl-PL" sz="5400" b="1" smtClean="0">
                <a:solidFill>
                  <a:schemeClr val="accent3">
                    <a:lumMod val="75000"/>
                  </a:schemeClr>
                </a:solidFill>
                <a:effectLst>
                  <a:outerShdw blurRad="38100" dist="38100" dir="2700000" algn="tl">
                    <a:srgbClr val="000000">
                      <a:alpha val="43137"/>
                    </a:srgbClr>
                  </a:outerShdw>
                </a:effectLst>
              </a:rPr>
              <a:t>odpady  gabarytowe,</a:t>
            </a:r>
          </a:p>
          <a:p>
            <a:pPr algn="just" eaLnBrk="1" fontAlgn="auto" hangingPunct="1">
              <a:spcAft>
                <a:spcPts val="0"/>
              </a:spcAft>
              <a:buFontTx/>
              <a:buChar char="-"/>
              <a:defRPr/>
            </a:pPr>
            <a:r>
              <a:rPr lang="pl-PL" sz="5400" b="1" smtClean="0">
                <a:solidFill>
                  <a:schemeClr val="accent3">
                    <a:lumMod val="75000"/>
                  </a:schemeClr>
                </a:solidFill>
                <a:effectLst>
                  <a:outerShdw blurRad="38100" dist="38100" dir="2700000" algn="tl">
                    <a:srgbClr val="000000">
                      <a:alpha val="43137"/>
                    </a:srgbClr>
                  </a:outerShdw>
                </a:effectLst>
              </a:rPr>
              <a:t>ZSEiE,</a:t>
            </a:r>
          </a:p>
          <a:p>
            <a:pPr algn="just" eaLnBrk="1" fontAlgn="auto" hangingPunct="1">
              <a:spcAft>
                <a:spcPts val="0"/>
              </a:spcAft>
              <a:buFontTx/>
              <a:buChar char="-"/>
              <a:defRPr/>
            </a:pPr>
            <a:r>
              <a:rPr lang="pl-PL" sz="5400" b="1" smtClean="0">
                <a:solidFill>
                  <a:schemeClr val="accent3">
                    <a:lumMod val="75000"/>
                  </a:schemeClr>
                </a:solidFill>
                <a:effectLst>
                  <a:outerShdw blurRad="38100" dist="38100" dir="2700000" algn="tl">
                    <a:srgbClr val="000000">
                      <a:alpha val="43137"/>
                    </a:srgbClr>
                  </a:outerShdw>
                </a:effectLst>
              </a:rPr>
              <a:t>odpady niebezpieczne  i problemowe (leki, chemikalia, baterie itp.).</a:t>
            </a:r>
          </a:p>
          <a:p>
            <a:pPr algn="just" eaLnBrk="1" fontAlgn="auto" hangingPunct="1">
              <a:spcAft>
                <a:spcPts val="0"/>
              </a:spcAft>
              <a:buFontTx/>
              <a:buChar char="-"/>
              <a:defRPr/>
            </a:pPr>
            <a:endParaRPr lang="pl-PL" sz="5400" b="1">
              <a:solidFill>
                <a:schemeClr val="accent3">
                  <a:lumMod val="75000"/>
                </a:schemeClr>
              </a:solidFill>
              <a:effectLst>
                <a:outerShdw blurRad="38100" dist="38100" dir="2700000" algn="tl">
                  <a:srgbClr val="000000">
                    <a:alpha val="43137"/>
                  </a:srgbClr>
                </a:outerShdw>
              </a:effectLst>
            </a:endParaRPr>
          </a:p>
          <a:p>
            <a:pPr marL="0" indent="0" algn="just" eaLnBrk="1" fontAlgn="auto" hangingPunct="1">
              <a:spcAft>
                <a:spcPts val="0"/>
              </a:spcAft>
              <a:buNone/>
              <a:defRPr/>
            </a:pPr>
            <a:r>
              <a:rPr lang="pl-PL" sz="5400" b="1" smtClean="0">
                <a:solidFill>
                  <a:schemeClr val="accent3">
                    <a:lumMod val="75000"/>
                  </a:schemeClr>
                </a:solidFill>
                <a:effectLst>
                  <a:outerShdw blurRad="38100" dist="38100" dir="2700000" algn="tl">
                    <a:srgbClr val="000000">
                      <a:alpha val="43137"/>
                    </a:srgbClr>
                  </a:outerShdw>
                </a:effectLst>
              </a:rPr>
              <a:t>ZUOK obsługuje gminy, a nie pojedynczego mieszkańca. Każdy mieszkaniec powinien mieć umowę zawartą z gminą na odbiór odpadów, bezpośrednio albo poprzez administratora wspólnoty, spółdzielni. Jeżeli ktoś posiada dodatkowe odpady może za darmo oddać je do Punktu Selektywnej Zbiórki Odpadów Komunalnych (PSZOK) w swojej gminie. PSZOK dla Olsztyna mieści się w OZK Sp. z o.o., ul. Lubelska 45D.</a:t>
            </a:r>
            <a:endParaRPr lang="pl-PL" sz="5400" dirty="0" smtClean="0"/>
          </a:p>
        </p:txBody>
      </p:sp>
      <p:pic>
        <p:nvPicPr>
          <p:cNvPr id="3076" name="Obraz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33524"/>
            <a:ext cx="8255769" cy="506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rtlCol="0">
            <a:normAutofit fontScale="90000"/>
          </a:bodyPr>
          <a:lstStyle/>
          <a:p>
            <a:pPr algn="r" eaLnBrk="1" fontAlgn="auto" hangingPunct="1">
              <a:spcAft>
                <a:spcPts val="0"/>
              </a:spcAft>
              <a:defRPr/>
            </a:pPr>
            <a:r>
              <a:rPr lang="pl-PL" sz="3600" smtClean="0"/>
              <a:t>Przetwarzanie odpadów z selektywnej zbiórki </a:t>
            </a:r>
            <a:br>
              <a:rPr lang="pl-PL" sz="3600" smtClean="0"/>
            </a:br>
            <a:r>
              <a:rPr lang="pl-PL" sz="2700" smtClean="0"/>
              <a:t>(na przykładzie tworzyw)</a:t>
            </a:r>
            <a:endParaRPr lang="pl-PL" sz="3600" dirty="0"/>
          </a:p>
        </p:txBody>
      </p:sp>
      <p:pic>
        <p:nvPicPr>
          <p:cNvPr id="4100"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p:cNvSpPr txBox="1"/>
          <p:nvPr/>
        </p:nvSpPr>
        <p:spPr>
          <a:xfrm>
            <a:off x="323528" y="4924325"/>
            <a:ext cx="3744416" cy="1384995"/>
          </a:xfrm>
          <a:prstGeom prst="rect">
            <a:avLst/>
          </a:prstGeom>
          <a:noFill/>
        </p:spPr>
        <p:txBody>
          <a:bodyPr wrap="square" rtlCol="0">
            <a:spAutoFit/>
          </a:bodyPr>
          <a:lstStyle/>
          <a:p>
            <a:r>
              <a:rPr lang="pl-PL" sz="1400" b="1" smtClean="0">
                <a:solidFill>
                  <a:schemeClr val="accent3">
                    <a:lumMod val="75000"/>
                  </a:schemeClr>
                </a:solidFill>
                <a:effectLst>
                  <a:outerShdw blurRad="38100" dist="38100" dir="2700000" algn="tl">
                    <a:srgbClr val="000000">
                      <a:alpha val="43137"/>
                    </a:srgbClr>
                  </a:outerShdw>
                </a:effectLst>
                <a:latin typeface="+mn-lt"/>
              </a:rPr>
              <a:t>W  przetwarzaniu odpadów oddzielamy poszczególne surowce od siebie nawzajem i od zanieczyszczeń. Im mniej zanieczyszczeń, tym łatwiej rozsortować odpady. Zanieczyszczenia niepotrzebnie zwiększają pracę ludzi i maszyn oraz tworzą problem z ich zagospodarowaniem. </a:t>
            </a:r>
            <a:endParaRPr lang="pl-PL" sz="1400" b="1">
              <a:solidFill>
                <a:schemeClr val="accent3">
                  <a:lumMod val="7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rtlCol="0">
            <a:normAutofit/>
          </a:bodyPr>
          <a:lstStyle/>
          <a:p>
            <a:pPr algn="r" eaLnBrk="1" fontAlgn="auto" hangingPunct="1">
              <a:spcAft>
                <a:spcPts val="0"/>
              </a:spcAft>
              <a:defRPr/>
            </a:pPr>
            <a:r>
              <a:rPr lang="pl-PL" sz="4000" smtClean="0"/>
              <a:t>Zanieczyszczenia selektywnej zbiórki</a:t>
            </a:r>
            <a:endParaRPr lang="pl-PL" sz="4000" dirty="0"/>
          </a:p>
        </p:txBody>
      </p:sp>
      <p:pic>
        <p:nvPicPr>
          <p:cNvPr id="5124" name="Obraz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98" y="1556792"/>
            <a:ext cx="268605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ymbol zastępczy zawartości 2"/>
          <p:cNvSpPr>
            <a:spLocks noGrp="1"/>
          </p:cNvSpPr>
          <p:nvPr>
            <p:ph idx="1"/>
          </p:nvPr>
        </p:nvSpPr>
        <p:spPr>
          <a:xfrm>
            <a:off x="3059832" y="1628775"/>
            <a:ext cx="5328592" cy="2664321"/>
          </a:xfrm>
        </p:spPr>
        <p:txBody>
          <a:bodyPr rtlCol="0">
            <a:normAutofit fontScale="32500" lnSpcReduction="20000"/>
          </a:bodyPr>
          <a:lstStyle/>
          <a:p>
            <a:pPr algn="just" eaLnBrk="1" fontAlgn="auto" hangingPunct="1">
              <a:spcAft>
                <a:spcPts val="0"/>
              </a:spcAft>
              <a:buFont typeface="Arial" panose="020B0604020202020204" pitchFamily="34" charset="0"/>
              <a:buNone/>
              <a:defRPr/>
            </a:pPr>
            <a:r>
              <a:rPr lang="pl-PL" sz="5400" b="1" smtClean="0">
                <a:solidFill>
                  <a:schemeClr val="accent3">
                    <a:lumMod val="75000"/>
                  </a:schemeClr>
                </a:solidFill>
                <a:effectLst>
                  <a:outerShdw blurRad="38100" dist="38100" dir="2700000" algn="tl">
                    <a:srgbClr val="000000">
                      <a:alpha val="43137"/>
                    </a:srgbClr>
                  </a:outerShdw>
                </a:effectLst>
              </a:rPr>
              <a:t>Każdy rodzaj selektywnej zbiórki posiada swoje zanieczyszczenia, tj. materiały które przez niewiedzę lub niedbalstwo do niego trafiły.</a:t>
            </a:r>
          </a:p>
          <a:p>
            <a:pPr algn="just" eaLnBrk="1" fontAlgn="auto" hangingPunct="1">
              <a:spcAft>
                <a:spcPts val="0"/>
              </a:spcAft>
              <a:buFont typeface="Arial" panose="020B0604020202020204" pitchFamily="34" charset="0"/>
              <a:buNone/>
              <a:defRPr/>
            </a:pPr>
            <a:r>
              <a:rPr lang="pl-PL" sz="5400" b="1" smtClean="0">
                <a:solidFill>
                  <a:srgbClr val="FFC000"/>
                </a:solidFill>
                <a:effectLst>
                  <a:outerShdw blurRad="38100" dist="38100" dir="2700000" algn="tl">
                    <a:srgbClr val="000000">
                      <a:alpha val="43137"/>
                    </a:srgbClr>
                  </a:outerShdw>
                </a:effectLst>
              </a:rPr>
              <a:t>Np. odpady z kontenera żółtego (tworzywa i metale) zawierają takie zanieczyszczenia, jak: papier, karton, zabawki, tekstylia, buty, pieluchy, klisze RTG, części urządzeń i sprzętów AGD itp.</a:t>
            </a:r>
          </a:p>
          <a:p>
            <a:pPr algn="just" eaLnBrk="1" fontAlgn="auto" hangingPunct="1">
              <a:spcAft>
                <a:spcPts val="0"/>
              </a:spcAft>
              <a:buFont typeface="Arial" panose="020B0604020202020204" pitchFamily="34" charset="0"/>
              <a:buNone/>
              <a:defRPr/>
            </a:pPr>
            <a:r>
              <a:rPr lang="pl-PL" sz="5400" b="1" smtClean="0">
                <a:solidFill>
                  <a:schemeClr val="accent3">
                    <a:lumMod val="75000"/>
                  </a:schemeClr>
                </a:solidFill>
                <a:effectLst>
                  <a:outerShdw blurRad="38100" dist="38100" dir="2700000" algn="tl">
                    <a:srgbClr val="000000">
                      <a:alpha val="43137"/>
                    </a:srgbClr>
                  </a:outerShdw>
                </a:effectLst>
              </a:rPr>
              <a:t>Zanieczyszczeniem są też takie materiały, których nie można poddać recyklingowi, np. opakowania z tworzyw, których producent nie oznakował – nie wiadomo, z jakiego są wykonane plastiku.</a:t>
            </a:r>
          </a:p>
          <a:p>
            <a:pPr algn="just" eaLnBrk="1" fontAlgn="auto" hangingPunct="1">
              <a:spcAft>
                <a:spcPts val="0"/>
              </a:spcAft>
              <a:buFont typeface="Arial" panose="020B0604020202020204" pitchFamily="34" charset="0"/>
              <a:buNone/>
              <a:defRPr/>
            </a:pPr>
            <a:endParaRPr lang="pl-PL" sz="5400" dirty="0" smtClean="0"/>
          </a:p>
        </p:txBody>
      </p:sp>
      <p:sp>
        <p:nvSpPr>
          <p:cNvPr id="9" name="Symbol zastępczy zawartości 2"/>
          <p:cNvSpPr txBox="1">
            <a:spLocks/>
          </p:cNvSpPr>
          <p:nvPr/>
        </p:nvSpPr>
        <p:spPr bwMode="auto">
          <a:xfrm>
            <a:off x="323528" y="4581129"/>
            <a:ext cx="7920880"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fontAlgn="auto" hangingPunct="1">
              <a:spcAft>
                <a:spcPts val="0"/>
              </a:spcAft>
              <a:buFont typeface="Arial" panose="020B0604020202020204" pitchFamily="34" charset="0"/>
              <a:buNone/>
              <a:defRPr/>
            </a:pPr>
            <a:r>
              <a:rPr lang="pl-PL" sz="5400" b="1" smtClean="0">
                <a:solidFill>
                  <a:srgbClr val="0070C0"/>
                </a:solidFill>
                <a:effectLst>
                  <a:outerShdw blurRad="38100" dist="38100" dir="2700000" algn="tl">
                    <a:srgbClr val="000000">
                      <a:alpha val="43137"/>
                    </a:srgbClr>
                  </a:outerShdw>
                </a:effectLst>
              </a:rPr>
              <a:t>Do recyklingu nie trafią również materiały zatłuszczone, zabrudzone lub zalane wodą. Dotyczy to zwłaszcza papieru. Papier mokry, brudny, np. zużyte papierowe ręczniki, czy karton wystawiony na deszcz staną się zanieczyszczeniem selektywnie zebranej makulatury  w niebieskim pojemniku.</a:t>
            </a:r>
          </a:p>
          <a:p>
            <a:pPr algn="just" eaLnBrk="1" fontAlgn="auto" hangingPunct="1">
              <a:spcAft>
                <a:spcPts val="0"/>
              </a:spcAft>
              <a:buFont typeface="Arial" panose="020B0604020202020204" pitchFamily="34" charset="0"/>
              <a:buNone/>
              <a:defRPr/>
            </a:pPr>
            <a:r>
              <a:rPr lang="pl-PL" sz="5400" b="1" smtClean="0">
                <a:solidFill>
                  <a:srgbClr val="FF0000"/>
                </a:solidFill>
                <a:effectLst>
                  <a:outerShdw blurRad="38100" dist="38100" dir="2700000" algn="tl">
                    <a:srgbClr val="000000">
                      <a:alpha val="43137"/>
                    </a:srgbClr>
                  </a:outerShdw>
                </a:effectLst>
              </a:rPr>
              <a:t>Źle przygotowany odpad - np. nie do końca opróżniona butelka mleka - może zanieczyścić całą zawartość kontenera i sprawić, że trud włożony w segregację pójdzie na marne – odpady nie będą się nadawały do recyklingu.</a:t>
            </a:r>
          </a:p>
          <a:p>
            <a:pPr algn="just" eaLnBrk="1" fontAlgn="auto" hangingPunct="1">
              <a:spcAft>
                <a:spcPts val="0"/>
              </a:spcAft>
              <a:buFont typeface="Arial" panose="020B0604020202020204" pitchFamily="34" charset="0"/>
              <a:buNone/>
              <a:defRPr/>
            </a:pPr>
            <a:endParaRPr lang="pl-PL" sz="5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Obraz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rtlCol="0">
            <a:normAutofit fontScale="90000"/>
          </a:bodyPr>
          <a:lstStyle/>
          <a:p>
            <a:pPr algn="r" eaLnBrk="1" fontAlgn="auto" hangingPunct="1">
              <a:spcAft>
                <a:spcPts val="0"/>
              </a:spcAft>
              <a:defRPr/>
            </a:pPr>
            <a:r>
              <a:rPr lang="pl-PL" sz="4000" smtClean="0"/>
              <a:t>Niska jakość odpadów z selektywnej zbiórki</a:t>
            </a:r>
            <a:endParaRPr lang="pl-PL" sz="4000" dirty="0"/>
          </a:p>
        </p:txBody>
      </p:sp>
      <p:sp>
        <p:nvSpPr>
          <p:cNvPr id="3" name="Symbol zastępczy zawartości 2"/>
          <p:cNvSpPr>
            <a:spLocks noGrp="1"/>
          </p:cNvSpPr>
          <p:nvPr>
            <p:ph idx="1"/>
          </p:nvPr>
        </p:nvSpPr>
        <p:spPr>
          <a:xfrm>
            <a:off x="457200" y="1628774"/>
            <a:ext cx="8229600" cy="4968577"/>
          </a:xfrm>
        </p:spPr>
        <p:txBody>
          <a:bodyPr rtlCol="0">
            <a:normAutofit fontScale="40000" lnSpcReduction="20000"/>
          </a:bodyPr>
          <a:lstStyle/>
          <a:p>
            <a:pPr marL="0" indent="352425" algn="just" eaLnBrk="1" fontAlgn="auto" hangingPunct="1">
              <a:spcAft>
                <a:spcPts val="0"/>
              </a:spcAft>
              <a:buFont typeface="Arial" panose="020B0604020202020204" pitchFamily="34" charset="0"/>
              <a:buNone/>
              <a:defRPr/>
            </a:pPr>
            <a:r>
              <a:rPr lang="pl-PL" sz="5400" b="1" smtClean="0">
                <a:solidFill>
                  <a:schemeClr val="accent3">
                    <a:lumMod val="75000"/>
                  </a:schemeClr>
                </a:solidFill>
                <a:effectLst>
                  <a:outerShdw blurRad="38100" dist="38100" dir="2700000" algn="tl">
                    <a:srgbClr val="000000">
                      <a:alpha val="43137"/>
                    </a:srgbClr>
                  </a:outerShdw>
                </a:effectLst>
              </a:rPr>
              <a:t>W 2016 r. ZGOK Olsztyn otrzymał od gmin 11,5 tys. ton odpadów papieru, tworzyw, metali i szkła. Z tego do recyklerów przekazał 9,8 tys. ton (85%). </a:t>
            </a:r>
          </a:p>
          <a:p>
            <a:pPr marL="0" indent="352425" algn="just" eaLnBrk="1" fontAlgn="auto" hangingPunct="1">
              <a:spcAft>
                <a:spcPts val="0"/>
              </a:spcAft>
              <a:buFont typeface="Arial" panose="020B0604020202020204" pitchFamily="34" charset="0"/>
              <a:buNone/>
              <a:defRPr/>
            </a:pPr>
            <a:r>
              <a:rPr lang="pl-PL" sz="5400" b="1" smtClean="0">
                <a:solidFill>
                  <a:srgbClr val="FF0000"/>
                </a:solidFill>
                <a:effectLst>
                  <a:outerShdw blurRad="38100" dist="38100" dir="2700000" algn="tl">
                    <a:srgbClr val="000000">
                      <a:alpha val="43137"/>
                    </a:srgbClr>
                  </a:outerShdw>
                </a:effectLst>
              </a:rPr>
              <a:t>Odpady z selektywnej zbiórki mają niską jakość, ponieważ nawet 20% masy odpadów przetwarzanych na linii sortowania to zanieczyszczenia.</a:t>
            </a:r>
          </a:p>
          <a:p>
            <a:pPr marL="0" indent="352425" algn="just" eaLnBrk="1" fontAlgn="auto" hangingPunct="1">
              <a:spcAft>
                <a:spcPts val="0"/>
              </a:spcAft>
              <a:buFont typeface="Arial" panose="020B0604020202020204" pitchFamily="34" charset="0"/>
              <a:buNone/>
              <a:defRPr/>
            </a:pPr>
            <a:r>
              <a:rPr lang="pl-PL" sz="5400" b="1">
                <a:solidFill>
                  <a:schemeClr val="accent3">
                    <a:lumMod val="75000"/>
                  </a:schemeClr>
                </a:solidFill>
                <a:effectLst>
                  <a:outerShdw blurRad="38100" dist="38100" dir="2700000" algn="tl">
                    <a:srgbClr val="000000">
                      <a:alpha val="43137"/>
                    </a:srgbClr>
                  </a:outerShdw>
                </a:effectLst>
              </a:rPr>
              <a:t>Szkło selektywnie zbierane zanieczyszczone jest </a:t>
            </a:r>
            <a:r>
              <a:rPr lang="pl-PL" sz="5400" b="1" smtClean="0">
                <a:solidFill>
                  <a:schemeClr val="accent3">
                    <a:lumMod val="75000"/>
                  </a:schemeClr>
                </a:solidFill>
                <a:effectLst>
                  <a:outerShdw blurRad="38100" dist="38100" dir="2700000" algn="tl">
                    <a:srgbClr val="000000">
                      <a:alpha val="43137"/>
                    </a:srgbClr>
                  </a:outerShdw>
                </a:effectLst>
              </a:rPr>
              <a:t>głównie workami</a:t>
            </a:r>
            <a:r>
              <a:rPr lang="pl-PL" sz="5400" b="1">
                <a:solidFill>
                  <a:schemeClr val="accent3">
                    <a:lumMod val="75000"/>
                  </a:schemeClr>
                </a:solidFill>
                <a:effectLst>
                  <a:outerShdw blurRad="38100" dist="38100" dir="2700000" algn="tl">
                    <a:srgbClr val="000000">
                      <a:alpha val="43137"/>
                    </a:srgbClr>
                  </a:outerShdw>
                </a:effectLst>
              </a:rPr>
              <a:t>, w jakie się je zbiera w zabudowie jednorodzinnej</a:t>
            </a:r>
            <a:r>
              <a:rPr lang="pl-PL" sz="5400" b="1" smtClean="0">
                <a:solidFill>
                  <a:schemeClr val="accent3">
                    <a:lumMod val="75000"/>
                  </a:schemeClr>
                </a:solidFill>
                <a:effectLst>
                  <a:outerShdw blurRad="38100" dist="38100" dir="2700000" algn="tl">
                    <a:srgbClr val="000000">
                      <a:alpha val="43137"/>
                    </a:srgbClr>
                  </a:outerShdw>
                </a:effectLst>
              </a:rPr>
              <a:t>. Nie jest to duży problem.</a:t>
            </a:r>
          </a:p>
          <a:p>
            <a:pPr marL="0" indent="352425" algn="just" eaLnBrk="1" fontAlgn="auto" hangingPunct="1">
              <a:spcAft>
                <a:spcPts val="0"/>
              </a:spcAft>
              <a:buFont typeface="Arial" panose="020B0604020202020204" pitchFamily="34" charset="0"/>
              <a:buNone/>
              <a:defRPr/>
            </a:pPr>
            <a:r>
              <a:rPr lang="pl-PL" sz="5400" b="1" smtClean="0">
                <a:solidFill>
                  <a:srgbClr val="0070C0"/>
                </a:solidFill>
                <a:effectLst>
                  <a:outerShdw blurRad="38100" dist="38100" dir="2700000" algn="tl">
                    <a:srgbClr val="000000">
                      <a:alpha val="43137"/>
                    </a:srgbClr>
                  </a:outerShdw>
                </a:effectLst>
              </a:rPr>
              <a:t>Papier z niebieskich kontenerów zanieczyszczony jest przede wszystkim woreczkami foliowymi, jednorazowymi reklamówkami. Papiernie odbierające surowiec zwracają do zakładu cały ładunek, jeśli stwierdzą choćby jedną foliową torebkę! W selektywnie zbieranym papierze zanieczyszczeniem są również opakowania tetrapak (po soku). Materiały te musimy wysortować.</a:t>
            </a:r>
          </a:p>
          <a:p>
            <a:pPr marL="0" indent="352425" algn="just" eaLnBrk="1" fontAlgn="auto" hangingPunct="1">
              <a:spcAft>
                <a:spcPts val="0"/>
              </a:spcAft>
              <a:buFont typeface="Arial" panose="020B0604020202020204" pitchFamily="34" charset="0"/>
              <a:buNone/>
              <a:defRPr/>
            </a:pPr>
            <a:r>
              <a:rPr lang="pl-PL" sz="5400" b="1" smtClean="0">
                <a:solidFill>
                  <a:srgbClr val="FFC000"/>
                </a:solidFill>
                <a:effectLst>
                  <a:outerShdw blurRad="38100" dist="38100" dir="2700000" algn="tl">
                    <a:srgbClr val="000000">
                      <a:alpha val="43137"/>
                    </a:srgbClr>
                  </a:outerShdw>
                </a:effectLst>
              </a:rPr>
              <a:t>Najwięcej problemów z zanieczyszczeniami mamy z odpadami tworzyw z selektywnej zbiórki...</a:t>
            </a:r>
            <a:endParaRPr lang="pl-PL" sz="5400" b="1">
              <a:solidFill>
                <a:srgbClr val="FFC000"/>
              </a:solidFill>
              <a:effectLst>
                <a:outerShdw blurRad="38100" dist="38100" dir="2700000" algn="tl">
                  <a:srgbClr val="000000">
                    <a:alpha val="43137"/>
                  </a:srgbClr>
                </a:outerShdw>
              </a:effectLst>
            </a:endParaRPr>
          </a:p>
          <a:p>
            <a:pPr algn="just" eaLnBrk="1" fontAlgn="auto" hangingPunct="1">
              <a:spcAft>
                <a:spcPts val="0"/>
              </a:spcAft>
              <a:buFont typeface="Arial" panose="020B0604020202020204" pitchFamily="34" charset="0"/>
              <a:buNone/>
              <a:defRPr/>
            </a:pPr>
            <a:endParaRPr lang="pl-PL" sz="5400" b="1" smtClean="0">
              <a:solidFill>
                <a:srgbClr val="FF0000"/>
              </a:solidFill>
              <a:effectLst>
                <a:outerShdw blurRad="38100" dist="38100" dir="2700000" algn="tl">
                  <a:srgbClr val="000000">
                    <a:alpha val="43137"/>
                  </a:srgbClr>
                </a:outerShdw>
              </a:effectLst>
            </a:endParaRPr>
          </a:p>
          <a:p>
            <a:pPr algn="just" eaLnBrk="1" fontAlgn="auto" hangingPunct="1">
              <a:spcAft>
                <a:spcPts val="0"/>
              </a:spcAft>
              <a:buFont typeface="Arial" panose="020B0604020202020204" pitchFamily="34" charset="0"/>
              <a:buNone/>
              <a:defRPr/>
            </a:pPr>
            <a:endParaRPr lang="pl-PL" sz="5400" b="1" smtClean="0">
              <a:solidFill>
                <a:srgbClr val="FF0000"/>
              </a:solidFill>
              <a:effectLst>
                <a:outerShdw blurRad="38100" dist="38100" dir="2700000" algn="tl">
                  <a:srgbClr val="000000">
                    <a:alpha val="43137"/>
                  </a:srgbClr>
                </a:outerShdw>
              </a:effectLst>
            </a:endParaRPr>
          </a:p>
          <a:p>
            <a:pPr algn="just" eaLnBrk="1" fontAlgn="auto" hangingPunct="1">
              <a:spcAft>
                <a:spcPts val="0"/>
              </a:spcAft>
              <a:buFont typeface="Arial" panose="020B0604020202020204" pitchFamily="34" charset="0"/>
              <a:buNone/>
              <a:defRPr/>
            </a:pPr>
            <a:endParaRPr lang="pl-PL" sz="5400" b="1"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Obraz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rtlCol="0">
            <a:normAutofit/>
          </a:bodyPr>
          <a:lstStyle/>
          <a:p>
            <a:pPr algn="r" eaLnBrk="1" fontAlgn="auto" hangingPunct="1">
              <a:spcAft>
                <a:spcPts val="0"/>
              </a:spcAft>
              <a:defRPr/>
            </a:pPr>
            <a:r>
              <a:rPr lang="pl-PL" sz="4000" smtClean="0"/>
              <a:t>Zasady sortowania odpadów</a:t>
            </a:r>
            <a:endParaRPr lang="pl-PL" sz="4000" dirty="0"/>
          </a:p>
        </p:txBody>
      </p:sp>
      <p:sp>
        <p:nvSpPr>
          <p:cNvPr id="3" name="Symbol zastępczy zawartości 2"/>
          <p:cNvSpPr>
            <a:spLocks noGrp="1"/>
          </p:cNvSpPr>
          <p:nvPr>
            <p:ph idx="1"/>
          </p:nvPr>
        </p:nvSpPr>
        <p:spPr>
          <a:xfrm>
            <a:off x="457200" y="1628775"/>
            <a:ext cx="6419056" cy="4895850"/>
          </a:xfrm>
        </p:spPr>
        <p:txBody>
          <a:bodyPr rtlCol="0">
            <a:normAutofit fontScale="32500" lnSpcReduction="20000"/>
          </a:bodyPr>
          <a:lstStyle/>
          <a:p>
            <a:pPr algn="just" eaLnBrk="1" fontAlgn="auto" hangingPunct="1">
              <a:spcAft>
                <a:spcPts val="0"/>
              </a:spcAft>
              <a:buFont typeface="Arial" panose="020B0604020202020204" pitchFamily="34" charset="0"/>
              <a:buNone/>
              <a:defRPr/>
            </a:pPr>
            <a:r>
              <a:rPr lang="pl-PL" sz="5400" b="1" smtClean="0">
                <a:solidFill>
                  <a:schemeClr val="accent3">
                    <a:lumMod val="75000"/>
                  </a:schemeClr>
                </a:solidFill>
                <a:effectLst>
                  <a:outerShdw blurRad="38100" dist="38100" dir="2700000" algn="tl">
                    <a:srgbClr val="000000">
                      <a:alpha val="43137"/>
                    </a:srgbClr>
                  </a:outerShdw>
                </a:effectLst>
              </a:rPr>
              <a:t>Zasady prawidłowego sortowania odpadów:</a:t>
            </a:r>
          </a:p>
          <a:p>
            <a:pPr marL="914400" indent="-914400" eaLnBrk="1" fontAlgn="auto" hangingPunct="1">
              <a:spcAft>
                <a:spcPts val="0"/>
              </a:spcAft>
              <a:buFont typeface="Arial" panose="020B0604020202020204" pitchFamily="34" charset="0"/>
              <a:buAutoNum type="arabicPeriod"/>
              <a:defRPr/>
            </a:pPr>
            <a:r>
              <a:rPr lang="pl-PL" sz="5400" b="1" smtClean="0">
                <a:solidFill>
                  <a:schemeClr val="accent3">
                    <a:lumMod val="75000"/>
                  </a:schemeClr>
                </a:solidFill>
                <a:effectLst>
                  <a:outerShdw blurRad="38100" dist="38100" dir="2700000" algn="tl">
                    <a:srgbClr val="000000">
                      <a:alpha val="43137"/>
                    </a:srgbClr>
                  </a:outerShdw>
                </a:effectLst>
              </a:rPr>
              <a:t>do kolorowych pojemników i worków wrzucamy tylko te odpady, które powinny tam trafić – nie wrzucamy materiałów stanowiących zanieczyszczenia;</a:t>
            </a:r>
          </a:p>
          <a:p>
            <a:pPr marL="914400" indent="-914400" eaLnBrk="1" fontAlgn="auto" hangingPunct="1">
              <a:spcAft>
                <a:spcPts val="0"/>
              </a:spcAft>
              <a:buFont typeface="Arial" panose="020B0604020202020204" pitchFamily="34" charset="0"/>
              <a:buAutoNum type="arabicPeriod"/>
              <a:defRPr/>
            </a:pPr>
            <a:r>
              <a:rPr lang="pl-PL" sz="5400" b="1" smtClean="0">
                <a:solidFill>
                  <a:schemeClr val="accent3">
                    <a:lumMod val="75000"/>
                  </a:schemeClr>
                </a:solidFill>
                <a:effectLst>
                  <a:outerShdw blurRad="38100" dist="38100" dir="2700000" algn="tl">
                    <a:srgbClr val="000000">
                      <a:alpha val="43137"/>
                    </a:srgbClr>
                  </a:outerShdw>
                </a:effectLst>
              </a:rPr>
              <a:t>dbamy o jakość posegregowanych odpadów, zgniatamy, nie dopuszczamy do zamoczenia;</a:t>
            </a:r>
          </a:p>
          <a:p>
            <a:pPr marL="914400" indent="-914400" algn="just" eaLnBrk="1" fontAlgn="auto" hangingPunct="1">
              <a:spcAft>
                <a:spcPts val="0"/>
              </a:spcAft>
              <a:buFont typeface="Arial" panose="020B0604020202020204" pitchFamily="34" charset="0"/>
              <a:buAutoNum type="arabicPeriod"/>
              <a:defRPr/>
            </a:pPr>
            <a:r>
              <a:rPr lang="pl-PL" sz="5400" b="1" smtClean="0">
                <a:solidFill>
                  <a:schemeClr val="accent3">
                    <a:lumMod val="75000"/>
                  </a:schemeClr>
                </a:solidFill>
                <a:effectLst>
                  <a:outerShdw blurRad="38100" dist="38100" dir="2700000" algn="tl">
                    <a:srgbClr val="000000">
                      <a:alpha val="43137"/>
                    </a:srgbClr>
                  </a:outerShdw>
                </a:effectLst>
              </a:rPr>
              <a:t>opróżniamy opakowania z zawartości przed wrzuceniem do kontenera/ worka;</a:t>
            </a:r>
          </a:p>
          <a:p>
            <a:pPr marL="914400" indent="-914400" algn="just" eaLnBrk="1" fontAlgn="auto" hangingPunct="1">
              <a:spcAft>
                <a:spcPts val="0"/>
              </a:spcAft>
              <a:buFont typeface="Arial" panose="020B0604020202020204" pitchFamily="34" charset="0"/>
              <a:buAutoNum type="arabicPeriod"/>
              <a:defRPr/>
            </a:pPr>
            <a:r>
              <a:rPr lang="pl-PL" sz="5400" b="1" smtClean="0">
                <a:solidFill>
                  <a:schemeClr val="accent3">
                    <a:lumMod val="75000"/>
                  </a:schemeClr>
                </a:solidFill>
                <a:effectLst>
                  <a:outerShdw blurRad="38100" dist="38100" dir="2700000" algn="tl">
                    <a:srgbClr val="000000">
                      <a:alpha val="43137"/>
                    </a:srgbClr>
                  </a:outerShdw>
                </a:effectLst>
              </a:rPr>
              <a:t>jeśli odpad składa się z różnych materiałów trzeba rozdzielić go na składniki – jeśli to jest możliwe; każdy ze składników powinien trafić do właściwego kontenera/ worka;</a:t>
            </a:r>
          </a:p>
          <a:p>
            <a:pPr marL="914400" indent="-914400" algn="just" eaLnBrk="1" fontAlgn="auto" hangingPunct="1">
              <a:spcAft>
                <a:spcPts val="0"/>
              </a:spcAft>
              <a:buFont typeface="Arial" panose="020B0604020202020204" pitchFamily="34" charset="0"/>
              <a:buAutoNum type="arabicPeriod"/>
              <a:defRPr/>
            </a:pPr>
            <a:r>
              <a:rPr lang="pl-PL" sz="5400" b="1" smtClean="0">
                <a:solidFill>
                  <a:schemeClr val="accent3">
                    <a:lumMod val="75000"/>
                  </a:schemeClr>
                </a:solidFill>
                <a:effectLst>
                  <a:outerShdw blurRad="38100" dist="38100" dir="2700000" algn="tl">
                    <a:srgbClr val="000000">
                      <a:alpha val="43137"/>
                    </a:srgbClr>
                  </a:outerShdw>
                </a:effectLst>
              </a:rPr>
              <a:t>nie wrzucamy do kontenera odpadów zapakowanych w inne opakowanie – np. gazet w foliowej reklamówce, opakowań plastikowych włożonych jedno w drugie itp.</a:t>
            </a:r>
          </a:p>
          <a:p>
            <a:pPr marL="914400" indent="-914400" algn="just" eaLnBrk="1" fontAlgn="auto" hangingPunct="1">
              <a:spcAft>
                <a:spcPts val="0"/>
              </a:spcAft>
              <a:buFont typeface="Arial" panose="020B0604020202020204" pitchFamily="34" charset="0"/>
              <a:buAutoNum type="arabicPeriod"/>
              <a:defRPr/>
            </a:pPr>
            <a:r>
              <a:rPr lang="pl-PL" sz="5400" b="1" smtClean="0">
                <a:solidFill>
                  <a:schemeClr val="accent3">
                    <a:lumMod val="75000"/>
                  </a:schemeClr>
                </a:solidFill>
                <a:effectLst>
                  <a:outerShdw blurRad="38100" dist="38100" dir="2700000" algn="tl">
                    <a:srgbClr val="000000">
                      <a:alpha val="43137"/>
                    </a:srgbClr>
                  </a:outerShdw>
                </a:effectLst>
              </a:rPr>
              <a:t>możemy wywierać presję na producentów towarów, nie kupując produktów w opakowaniach bez oznaczeń recyklingowych (PAPIER, PET, PE, PS, Tetrapak, PP......)</a:t>
            </a:r>
          </a:p>
          <a:p>
            <a:pPr marL="914400" indent="-914400" algn="just" eaLnBrk="1" fontAlgn="auto" hangingPunct="1">
              <a:spcAft>
                <a:spcPts val="0"/>
              </a:spcAft>
              <a:buFont typeface="Arial" panose="020B0604020202020204" pitchFamily="34" charset="0"/>
              <a:buAutoNum type="arabicPeriod"/>
              <a:defRPr/>
            </a:pPr>
            <a:endParaRPr lang="pl-PL" sz="5400" b="1" smtClean="0">
              <a:solidFill>
                <a:srgbClr val="FF0000"/>
              </a:solidFill>
              <a:effectLst>
                <a:outerShdw blurRad="38100" dist="38100" dir="2700000" algn="tl">
                  <a:srgbClr val="000000">
                    <a:alpha val="43137"/>
                  </a:srgbClr>
                </a:outerShdw>
              </a:effectLst>
            </a:endParaRPr>
          </a:p>
          <a:p>
            <a:pPr algn="just" eaLnBrk="1" fontAlgn="auto" hangingPunct="1">
              <a:spcAft>
                <a:spcPts val="0"/>
              </a:spcAft>
              <a:buFont typeface="Arial" panose="020B0604020202020204" pitchFamily="34" charset="0"/>
              <a:buNone/>
              <a:defRPr/>
            </a:pPr>
            <a:endParaRPr lang="pl-PL" sz="5400" b="1" smtClean="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2588498"/>
            <a:ext cx="1051846" cy="184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Znalezione obrazy dla zapytania kraina mi&amp;eog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746" y="4509970"/>
            <a:ext cx="1894800" cy="1464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1083" y="1534380"/>
            <a:ext cx="1054118" cy="105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Znalezione obrazy dla zapytania znak zapyta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2803" y="2658448"/>
            <a:ext cx="1707749" cy="170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pPr eaLnBrk="1" hangingPunct="1"/>
            <a:endParaRPr lang="pl-PL" altLang="pl-PL" smtClean="0"/>
          </a:p>
        </p:txBody>
      </p:sp>
      <p:sp>
        <p:nvSpPr>
          <p:cNvPr id="4" name="Tytuł 1"/>
          <p:cNvSpPr txBox="1">
            <a:spLocks/>
          </p:cNvSpPr>
          <p:nvPr/>
        </p:nvSpPr>
        <p:spPr>
          <a:xfrm>
            <a:off x="457200" y="274638"/>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p>
            <a:pPr algn="r" eaLnBrk="1" fontAlgn="auto" hangingPunct="1">
              <a:spcAft>
                <a:spcPts val="0"/>
              </a:spcAft>
              <a:defRPr/>
            </a:pPr>
            <a:r>
              <a:rPr lang="pl-PL" sz="4000"/>
              <a:t>Typowe zanieczyszczenia frakcji szkło</a:t>
            </a:r>
            <a:endParaRPr lang="pl-PL" sz="4000" dirty="0"/>
          </a:p>
        </p:txBody>
      </p:sp>
      <p:sp>
        <p:nvSpPr>
          <p:cNvPr id="5" name="Symbol zastępczy zawartości 2"/>
          <p:cNvSpPr txBox="1">
            <a:spLocks/>
          </p:cNvSpPr>
          <p:nvPr/>
        </p:nvSpPr>
        <p:spPr>
          <a:xfrm>
            <a:off x="457200" y="1916113"/>
            <a:ext cx="8229600" cy="4210050"/>
          </a:xfrm>
          <a:prstGeom prst="rect">
            <a:avLst/>
          </a:prstGeom>
        </p:spPr>
        <p:txBody>
          <a:bodyPr>
            <a:normAutofit fontScale="25000" lnSpcReduction="20000"/>
          </a:bodyPr>
          <a:lstStyle/>
          <a:p>
            <a:pPr marL="342900" indent="-342900" algn="just" eaLnBrk="1" fontAlgn="auto" hangingPunct="1">
              <a:spcBef>
                <a:spcPct val="20000"/>
              </a:spcBef>
              <a:spcAft>
                <a:spcPts val="0"/>
              </a:spcAft>
              <a:buFontTx/>
              <a:buChar char="-"/>
              <a:defRPr/>
            </a:pPr>
            <a:r>
              <a:rPr lang="pl-PL" sz="11200" b="1">
                <a:solidFill>
                  <a:schemeClr val="accent3">
                    <a:lumMod val="75000"/>
                  </a:schemeClr>
                </a:solidFill>
                <a:effectLst>
                  <a:outerShdw blurRad="38100" dist="38100" dir="2700000" algn="tl">
                    <a:srgbClr val="000000">
                      <a:alpha val="43137"/>
                    </a:srgbClr>
                  </a:outerShdw>
                </a:effectLst>
                <a:latin typeface="+mn-lt"/>
              </a:rPr>
              <a:t>żywność i napoje, które pozostały w opakowaniu,</a:t>
            </a:r>
          </a:p>
          <a:p>
            <a:pPr marL="342900" indent="-342900" algn="just" eaLnBrk="1" fontAlgn="auto" hangingPunct="1">
              <a:spcBef>
                <a:spcPct val="20000"/>
              </a:spcBef>
              <a:spcAft>
                <a:spcPts val="0"/>
              </a:spcAft>
              <a:buFontTx/>
              <a:buChar char="-"/>
              <a:defRPr/>
            </a:pPr>
            <a:r>
              <a:rPr lang="pl-PL" sz="11200" b="1">
                <a:solidFill>
                  <a:schemeClr val="accent3">
                    <a:lumMod val="75000"/>
                  </a:schemeClr>
                </a:solidFill>
                <a:effectLst>
                  <a:outerShdw blurRad="38100" dist="38100" dir="2700000" algn="tl">
                    <a:srgbClr val="000000">
                      <a:alpha val="43137"/>
                    </a:srgbClr>
                  </a:outerShdw>
                </a:effectLst>
                <a:latin typeface="+mn-lt"/>
              </a:rPr>
              <a:t>szkło stołowe, fajans, porcelana i ceramika,</a:t>
            </a:r>
          </a:p>
          <a:p>
            <a:pPr marL="342900" indent="-342900" algn="just" eaLnBrk="1" fontAlgn="auto" hangingPunct="1">
              <a:spcBef>
                <a:spcPct val="20000"/>
              </a:spcBef>
              <a:spcAft>
                <a:spcPts val="0"/>
              </a:spcAft>
              <a:buFontTx/>
              <a:buChar char="-"/>
              <a:defRPr/>
            </a:pPr>
            <a:r>
              <a:rPr lang="pl-PL" sz="11200" b="1">
                <a:solidFill>
                  <a:schemeClr val="accent3">
                    <a:lumMod val="75000"/>
                  </a:schemeClr>
                </a:solidFill>
                <a:effectLst>
                  <a:outerShdw blurRad="38100" dist="38100" dir="2700000" algn="tl">
                    <a:srgbClr val="000000">
                      <a:alpha val="43137"/>
                    </a:srgbClr>
                  </a:outerShdw>
                </a:effectLst>
                <a:latin typeface="+mn-lt"/>
              </a:rPr>
              <a:t>lustra, szkło okienne,</a:t>
            </a:r>
          </a:p>
          <a:p>
            <a:pPr marL="342900" indent="-342900" algn="just" eaLnBrk="1" fontAlgn="auto" hangingPunct="1">
              <a:spcBef>
                <a:spcPct val="20000"/>
              </a:spcBef>
              <a:spcAft>
                <a:spcPts val="0"/>
              </a:spcAft>
              <a:buFontTx/>
              <a:buChar char="-"/>
              <a:defRPr/>
            </a:pPr>
            <a:r>
              <a:rPr lang="pl-PL" sz="11200" b="1">
                <a:solidFill>
                  <a:schemeClr val="accent3">
                    <a:lumMod val="75000"/>
                  </a:schemeClr>
                </a:solidFill>
                <a:effectLst>
                  <a:outerShdw blurRad="38100" dist="38100" dir="2700000" algn="tl">
                    <a:srgbClr val="000000">
                      <a:alpha val="43137"/>
                    </a:srgbClr>
                  </a:outerShdw>
                </a:effectLst>
                <a:latin typeface="+mn-lt"/>
              </a:rPr>
              <a:t>żarówki, lampy neonowe, fluorescencyjne, reflektory, izolatory,</a:t>
            </a:r>
          </a:p>
          <a:p>
            <a:pPr marL="342900" indent="-342900" algn="just" eaLnBrk="1" fontAlgn="auto" hangingPunct="1">
              <a:spcBef>
                <a:spcPct val="20000"/>
              </a:spcBef>
              <a:spcAft>
                <a:spcPts val="0"/>
              </a:spcAft>
              <a:buFontTx/>
              <a:buChar char="-"/>
              <a:defRPr/>
            </a:pPr>
            <a:r>
              <a:rPr lang="pl-PL" sz="11200" b="1">
                <a:solidFill>
                  <a:schemeClr val="accent3">
                    <a:lumMod val="75000"/>
                  </a:schemeClr>
                </a:solidFill>
                <a:effectLst>
                  <a:outerShdw blurRad="38100" dist="38100" dir="2700000" algn="tl">
                    <a:srgbClr val="000000">
                      <a:alpha val="43137"/>
                    </a:srgbClr>
                  </a:outerShdw>
                </a:effectLst>
                <a:latin typeface="+mn-lt"/>
              </a:rPr>
              <a:t>szkło żaroodporne,</a:t>
            </a:r>
          </a:p>
          <a:p>
            <a:pPr marL="342900" indent="-342900" algn="just" eaLnBrk="1" fontAlgn="auto" hangingPunct="1">
              <a:spcBef>
                <a:spcPct val="20000"/>
              </a:spcBef>
              <a:spcAft>
                <a:spcPts val="0"/>
              </a:spcAft>
              <a:buFontTx/>
              <a:buChar char="-"/>
              <a:defRPr/>
            </a:pPr>
            <a:r>
              <a:rPr lang="pl-PL" sz="11200" b="1">
                <a:solidFill>
                  <a:schemeClr val="accent3">
                    <a:lumMod val="75000"/>
                  </a:schemeClr>
                </a:solidFill>
                <a:effectLst>
                  <a:outerShdw blurRad="38100" dist="38100" dir="2700000" algn="tl">
                    <a:srgbClr val="000000">
                      <a:alpha val="43137"/>
                    </a:srgbClr>
                  </a:outerShdw>
                </a:effectLst>
                <a:latin typeface="+mn-lt"/>
              </a:rPr>
              <a:t>doniczki ceramiczne,</a:t>
            </a:r>
          </a:p>
          <a:p>
            <a:pPr marL="342900" indent="-342900" algn="just" eaLnBrk="1" fontAlgn="auto" hangingPunct="1">
              <a:spcBef>
                <a:spcPct val="20000"/>
              </a:spcBef>
              <a:spcAft>
                <a:spcPts val="0"/>
              </a:spcAft>
              <a:buFontTx/>
              <a:buChar char="-"/>
              <a:defRPr/>
            </a:pPr>
            <a:r>
              <a:rPr lang="pl-PL" sz="11200" b="1">
                <a:solidFill>
                  <a:schemeClr val="accent3">
                    <a:lumMod val="75000"/>
                  </a:schemeClr>
                </a:solidFill>
                <a:effectLst>
                  <a:outerShdw blurRad="38100" dist="38100" dir="2700000" algn="tl">
                    <a:srgbClr val="000000">
                      <a:alpha val="43137"/>
                    </a:srgbClr>
                  </a:outerShdw>
                </a:effectLst>
                <a:latin typeface="+mn-lt"/>
              </a:rPr>
              <a:t>szkło okularowe,</a:t>
            </a:r>
          </a:p>
          <a:p>
            <a:pPr marL="342900" indent="-342900" eaLnBrk="1" fontAlgn="auto" hangingPunct="1">
              <a:spcBef>
                <a:spcPct val="20000"/>
              </a:spcBef>
              <a:spcAft>
                <a:spcPts val="0"/>
              </a:spcAft>
              <a:buFontTx/>
              <a:buChar char="-"/>
              <a:defRPr/>
            </a:pPr>
            <a:r>
              <a:rPr lang="pl-PL" sz="11200" b="1">
                <a:solidFill>
                  <a:schemeClr val="accent3">
                    <a:lumMod val="75000"/>
                  </a:schemeClr>
                </a:solidFill>
                <a:effectLst>
                  <a:outerShdw blurRad="38100" dist="38100" dir="2700000" algn="tl">
                    <a:srgbClr val="000000">
                      <a:alpha val="43137"/>
                    </a:srgbClr>
                  </a:outerShdw>
                </a:effectLst>
                <a:latin typeface="+mn-lt"/>
              </a:rPr>
              <a:t>szyby samochodowe,</a:t>
            </a:r>
          </a:p>
          <a:p>
            <a:pPr marL="342900" indent="-342900" eaLnBrk="1" fontAlgn="auto" hangingPunct="1">
              <a:spcBef>
                <a:spcPct val="20000"/>
              </a:spcBef>
              <a:spcAft>
                <a:spcPts val="0"/>
              </a:spcAft>
              <a:buFontTx/>
              <a:buChar char="-"/>
              <a:defRPr/>
            </a:pPr>
            <a:r>
              <a:rPr lang="pl-PL" sz="11200" b="1">
                <a:solidFill>
                  <a:schemeClr val="accent3">
                    <a:lumMod val="75000"/>
                  </a:schemeClr>
                </a:solidFill>
                <a:effectLst>
                  <a:outerShdw blurRad="38100" dist="38100" dir="2700000" algn="tl">
                    <a:srgbClr val="000000">
                      <a:alpha val="43137"/>
                    </a:srgbClr>
                  </a:outerShdw>
                </a:effectLst>
                <a:latin typeface="+mn-lt"/>
              </a:rPr>
              <a:t>znicze z pozostałościami </a:t>
            </a:r>
            <a:r>
              <a:rPr lang="pl-PL" sz="11200" b="1" smtClean="0">
                <a:solidFill>
                  <a:schemeClr val="accent3">
                    <a:lumMod val="75000"/>
                  </a:schemeClr>
                </a:solidFill>
                <a:effectLst>
                  <a:outerShdw blurRad="38100" dist="38100" dir="2700000" algn="tl">
                    <a:srgbClr val="000000">
                      <a:alpha val="43137"/>
                    </a:srgbClr>
                  </a:outerShdw>
                </a:effectLst>
                <a:latin typeface="+mn-lt"/>
              </a:rPr>
              <a:t>stearyny lub puste.</a:t>
            </a:r>
            <a:endParaRPr lang="pl-PL" sz="11200" b="1" dirty="0">
              <a:solidFill>
                <a:schemeClr val="accent3">
                  <a:lumMod val="75000"/>
                </a:schemeClr>
              </a:solidFill>
              <a:effectLst>
                <a:outerShdw blurRad="38100" dist="38100" dir="2700000" algn="tl">
                  <a:srgbClr val="000000">
                    <a:alpha val="43137"/>
                  </a:srgbClr>
                </a:outerShdw>
              </a:effectLst>
              <a:latin typeface="+mn-lt"/>
            </a:endParaRPr>
          </a:p>
          <a:p>
            <a:pPr marL="342900" indent="-342900" algn="r" eaLnBrk="1" fontAlgn="auto" hangingPunct="1">
              <a:spcBef>
                <a:spcPct val="20000"/>
              </a:spcBef>
              <a:spcAft>
                <a:spcPts val="0"/>
              </a:spcAft>
              <a:buFont typeface="Arial" pitchFamily="34" charset="0"/>
              <a:buNone/>
              <a:defRPr/>
            </a:pPr>
            <a:endParaRPr lang="pl-PL" sz="3200" dirty="0">
              <a:latin typeface="+mn-lt"/>
            </a:endParaRPr>
          </a:p>
          <a:p>
            <a:pPr marL="342900" indent="-342900" algn="ctr" eaLnBrk="1" fontAlgn="auto" hangingPunct="1">
              <a:spcBef>
                <a:spcPct val="20000"/>
              </a:spcBef>
              <a:spcAft>
                <a:spcPts val="0"/>
              </a:spcAft>
              <a:buFont typeface="Arial" pitchFamily="34" charset="0"/>
              <a:buNone/>
              <a:defRPr/>
            </a:pPr>
            <a:r>
              <a:rPr lang="pl-PL" sz="3200" b="1" dirty="0">
                <a:solidFill>
                  <a:schemeClr val="accent3">
                    <a:lumMod val="75000"/>
                  </a:schemeClr>
                </a:solidFill>
                <a:latin typeface="+mn-lt"/>
              </a:rPr>
              <a:t>				</a:t>
            </a:r>
          </a:p>
        </p:txBody>
      </p:sp>
      <p:pic>
        <p:nvPicPr>
          <p:cNvPr id="1331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p:txBody>
          <a:bodyPr/>
          <a:lstStyle/>
          <a:p>
            <a:pPr eaLnBrk="1" hangingPunct="1"/>
            <a:endParaRPr lang="pl-PL" altLang="pl-PL" smtClean="0"/>
          </a:p>
        </p:txBody>
      </p:sp>
      <p:sp>
        <p:nvSpPr>
          <p:cNvPr id="4099" name="Symbol zastępczy zawartości 2"/>
          <p:cNvSpPr>
            <a:spLocks noGrp="1"/>
          </p:cNvSpPr>
          <p:nvPr>
            <p:ph idx="1"/>
          </p:nvPr>
        </p:nvSpPr>
        <p:spPr>
          <a:xfrm>
            <a:off x="468313" y="1844675"/>
            <a:ext cx="8229600" cy="4392613"/>
          </a:xfrm>
        </p:spPr>
        <p:txBody>
          <a:bodyPr/>
          <a:lstStyle/>
          <a:p>
            <a:pPr algn="just" eaLnBrk="1" fontAlgn="auto" hangingPunct="1">
              <a:lnSpc>
                <a:spcPct val="80000"/>
              </a:lnSpc>
              <a:spcAft>
                <a:spcPts val="0"/>
              </a:spcAft>
              <a:buFontTx/>
              <a:buChar char="-"/>
              <a:defRPr/>
            </a:pPr>
            <a:r>
              <a:rPr lang="pl-PL" altLang="pl-PL" sz="2800" b="1" smtClean="0">
                <a:solidFill>
                  <a:schemeClr val="accent3">
                    <a:lumMod val="75000"/>
                  </a:schemeClr>
                </a:solidFill>
                <a:effectLst>
                  <a:outerShdw blurRad="38100" dist="38100" dir="2700000" algn="tl">
                    <a:srgbClr val="000000">
                      <a:alpha val="43137"/>
                    </a:srgbClr>
                  </a:outerShdw>
                </a:effectLst>
              </a:rPr>
              <a:t>zabrudzony, zatłuszczony papier,</a:t>
            </a:r>
          </a:p>
          <a:p>
            <a:pPr algn="just" eaLnBrk="1" fontAlgn="auto" hangingPunct="1">
              <a:lnSpc>
                <a:spcPct val="80000"/>
              </a:lnSpc>
              <a:spcAft>
                <a:spcPts val="0"/>
              </a:spcAft>
              <a:buFontTx/>
              <a:buChar char="-"/>
              <a:defRPr/>
            </a:pPr>
            <a:r>
              <a:rPr lang="pl-PL" altLang="pl-PL" sz="2800" b="1" smtClean="0">
                <a:solidFill>
                  <a:schemeClr val="accent3">
                    <a:lumMod val="75000"/>
                  </a:schemeClr>
                </a:solidFill>
                <a:effectLst>
                  <a:outerShdw blurRad="38100" dist="38100" dir="2700000" algn="tl">
                    <a:srgbClr val="000000">
                      <a:alpha val="43137"/>
                    </a:srgbClr>
                  </a:outerShdw>
                </a:effectLst>
              </a:rPr>
              <a:t>papier z folią (np. laminowany),</a:t>
            </a:r>
          </a:p>
          <a:p>
            <a:pPr algn="just" eaLnBrk="1" fontAlgn="auto" hangingPunct="1">
              <a:lnSpc>
                <a:spcPct val="80000"/>
              </a:lnSpc>
              <a:spcAft>
                <a:spcPts val="0"/>
              </a:spcAft>
              <a:buFontTx/>
              <a:buChar char="-"/>
              <a:defRPr/>
            </a:pPr>
            <a:r>
              <a:rPr lang="pl-PL" altLang="pl-PL" sz="2800" b="1" smtClean="0">
                <a:solidFill>
                  <a:schemeClr val="accent3">
                    <a:lumMod val="75000"/>
                  </a:schemeClr>
                </a:solidFill>
                <a:effectLst>
                  <a:outerShdw blurRad="38100" dist="38100" dir="2700000" algn="tl">
                    <a:srgbClr val="000000">
                      <a:alpha val="43137"/>
                    </a:srgbClr>
                  </a:outerShdw>
                </a:effectLst>
              </a:rPr>
              <a:t>papier lakierowany,</a:t>
            </a:r>
          </a:p>
          <a:p>
            <a:pPr algn="just" eaLnBrk="1" fontAlgn="auto" hangingPunct="1">
              <a:lnSpc>
                <a:spcPct val="80000"/>
              </a:lnSpc>
              <a:spcAft>
                <a:spcPts val="0"/>
              </a:spcAft>
              <a:buFontTx/>
              <a:buChar char="-"/>
              <a:defRPr/>
            </a:pPr>
            <a:r>
              <a:rPr lang="pl-PL" altLang="pl-PL" sz="2800" b="1" smtClean="0">
                <a:solidFill>
                  <a:schemeClr val="accent3">
                    <a:lumMod val="75000"/>
                  </a:schemeClr>
                </a:solidFill>
                <a:effectLst>
                  <a:outerShdw blurRad="38100" dist="38100" dir="2700000" algn="tl">
                    <a:srgbClr val="000000">
                      <a:alpha val="43137"/>
                    </a:srgbClr>
                  </a:outerShdw>
                </a:effectLst>
              </a:rPr>
              <a:t>papier przebitkowy, termiczny, faksowy,</a:t>
            </a:r>
          </a:p>
          <a:p>
            <a:pPr algn="just" eaLnBrk="1" fontAlgn="auto" hangingPunct="1">
              <a:lnSpc>
                <a:spcPct val="80000"/>
              </a:lnSpc>
              <a:spcAft>
                <a:spcPts val="0"/>
              </a:spcAft>
              <a:buFontTx/>
              <a:buChar char="-"/>
              <a:defRPr/>
            </a:pPr>
            <a:r>
              <a:rPr lang="pl-PL" altLang="pl-PL" sz="2800" b="1" smtClean="0">
                <a:solidFill>
                  <a:schemeClr val="accent3">
                    <a:lumMod val="75000"/>
                  </a:schemeClr>
                </a:solidFill>
                <a:effectLst>
                  <a:outerShdw blurRad="38100" dist="38100" dir="2700000" algn="tl">
                    <a:srgbClr val="000000">
                      <a:alpha val="43137"/>
                    </a:srgbClr>
                  </a:outerShdw>
                </a:effectLst>
              </a:rPr>
              <a:t>worki </a:t>
            </a:r>
            <a:r>
              <a:rPr lang="pl-PL" altLang="pl-PL" sz="2800" b="1">
                <a:solidFill>
                  <a:schemeClr val="accent3">
                    <a:lumMod val="75000"/>
                  </a:schemeClr>
                </a:solidFill>
                <a:effectLst>
                  <a:outerShdw blurRad="38100" dist="38100" dir="2700000" algn="tl">
                    <a:srgbClr val="000000">
                      <a:alpha val="43137"/>
                    </a:srgbClr>
                  </a:outerShdw>
                </a:effectLst>
              </a:rPr>
              <a:t>po cemencie, </a:t>
            </a:r>
            <a:r>
              <a:rPr lang="pl-PL" altLang="pl-PL" sz="2800" b="1" smtClean="0">
                <a:solidFill>
                  <a:schemeClr val="accent3">
                    <a:lumMod val="75000"/>
                  </a:schemeClr>
                </a:solidFill>
                <a:effectLst>
                  <a:outerShdw blurRad="38100" dist="38100" dir="2700000" algn="tl">
                    <a:srgbClr val="000000">
                      <a:alpha val="43137"/>
                    </a:srgbClr>
                  </a:outerShdw>
                </a:effectLst>
              </a:rPr>
              <a:t>tapety, </a:t>
            </a:r>
          </a:p>
          <a:p>
            <a:pPr algn="just" eaLnBrk="1" fontAlgn="auto" hangingPunct="1">
              <a:lnSpc>
                <a:spcPct val="80000"/>
              </a:lnSpc>
              <a:spcAft>
                <a:spcPts val="0"/>
              </a:spcAft>
              <a:buFontTx/>
              <a:buChar char="-"/>
              <a:defRPr/>
            </a:pPr>
            <a:r>
              <a:rPr lang="pl-PL" altLang="pl-PL" sz="2800" b="1" smtClean="0">
                <a:solidFill>
                  <a:schemeClr val="accent3">
                    <a:lumMod val="75000"/>
                  </a:schemeClr>
                </a:solidFill>
                <a:effectLst>
                  <a:outerShdw blurRad="38100" dist="38100" dir="2700000" algn="tl">
                    <a:srgbClr val="000000">
                      <a:alpha val="43137"/>
                    </a:srgbClr>
                  </a:outerShdw>
                </a:effectLst>
              </a:rPr>
              <a:t>pieluchy jednorazowe, </a:t>
            </a:r>
          </a:p>
          <a:p>
            <a:pPr algn="just" eaLnBrk="1" fontAlgn="auto" hangingPunct="1">
              <a:lnSpc>
                <a:spcPct val="80000"/>
              </a:lnSpc>
              <a:spcAft>
                <a:spcPts val="0"/>
              </a:spcAft>
              <a:buFontTx/>
              <a:buChar char="-"/>
              <a:defRPr/>
            </a:pPr>
            <a:r>
              <a:rPr lang="pl-PL" altLang="pl-PL" sz="2800" b="1" smtClean="0">
                <a:solidFill>
                  <a:schemeClr val="accent3">
                    <a:lumMod val="75000"/>
                  </a:schemeClr>
                </a:solidFill>
                <a:effectLst>
                  <a:outerShdw blurRad="38100" dist="38100" dir="2700000" algn="tl">
                    <a:srgbClr val="000000">
                      <a:alpha val="43137"/>
                    </a:srgbClr>
                  </a:outerShdw>
                </a:effectLst>
              </a:rPr>
              <a:t>papiery </a:t>
            </a:r>
            <a:r>
              <a:rPr lang="pl-PL" altLang="pl-PL" sz="2800" b="1">
                <a:solidFill>
                  <a:schemeClr val="accent3">
                    <a:lumMod val="75000"/>
                  </a:schemeClr>
                </a:solidFill>
                <a:effectLst>
                  <a:outerShdw blurRad="38100" dist="38100" dir="2700000" algn="tl">
                    <a:srgbClr val="000000">
                      <a:alpha val="43137"/>
                    </a:srgbClr>
                  </a:outerShdw>
                </a:effectLst>
              </a:rPr>
              <a:t>i </a:t>
            </a:r>
            <a:r>
              <a:rPr lang="pl-PL" altLang="pl-PL" sz="2800" b="1" smtClean="0">
                <a:solidFill>
                  <a:schemeClr val="accent3">
                    <a:lumMod val="75000"/>
                  </a:schemeClr>
                </a:solidFill>
                <a:effectLst>
                  <a:outerShdw blurRad="38100" dist="38100" dir="2700000" algn="tl">
                    <a:srgbClr val="000000">
                      <a:alpha val="43137"/>
                    </a:srgbClr>
                  </a:outerShdw>
                </a:effectLst>
              </a:rPr>
              <a:t>artykuły higieniczne </a:t>
            </a:r>
            <a:r>
              <a:rPr lang="pl-PL" altLang="pl-PL" sz="2800" b="1">
                <a:solidFill>
                  <a:schemeClr val="accent3">
                    <a:lumMod val="75000"/>
                  </a:schemeClr>
                </a:solidFill>
                <a:effectLst>
                  <a:outerShdw blurRad="38100" dist="38100" dir="2700000" algn="tl">
                    <a:srgbClr val="000000">
                      <a:alpha val="43137"/>
                    </a:srgbClr>
                  </a:outerShdw>
                </a:effectLst>
              </a:rPr>
              <a:t>(</a:t>
            </a:r>
            <a:r>
              <a:rPr lang="pl-PL" altLang="pl-PL" sz="2800" b="1" smtClean="0">
                <a:solidFill>
                  <a:schemeClr val="accent3">
                    <a:lumMod val="75000"/>
                  </a:schemeClr>
                </a:solidFill>
                <a:effectLst>
                  <a:outerShdw blurRad="38100" dist="38100" dir="2700000" algn="tl">
                    <a:srgbClr val="000000">
                      <a:alpha val="43137"/>
                    </a:srgbClr>
                  </a:outerShdw>
                </a:effectLst>
              </a:rPr>
              <a:t>ręczniki papierowe, waciki, chusteczki),</a:t>
            </a:r>
          </a:p>
          <a:p>
            <a:pPr algn="just" eaLnBrk="1" fontAlgn="auto" hangingPunct="1">
              <a:lnSpc>
                <a:spcPct val="80000"/>
              </a:lnSpc>
              <a:spcAft>
                <a:spcPts val="0"/>
              </a:spcAft>
              <a:buFontTx/>
              <a:buChar char="-"/>
              <a:defRPr/>
            </a:pPr>
            <a:r>
              <a:rPr lang="pl-PL" altLang="pl-PL" sz="2800" b="1" smtClean="0">
                <a:solidFill>
                  <a:schemeClr val="accent3">
                    <a:lumMod val="75000"/>
                  </a:schemeClr>
                </a:solidFill>
                <a:effectLst>
                  <a:outerShdw blurRad="38100" dist="38100" dir="2700000" algn="tl">
                    <a:srgbClr val="000000">
                      <a:alpha val="43137"/>
                    </a:srgbClr>
                  </a:outerShdw>
                </a:effectLst>
              </a:rPr>
              <a:t>papierki </a:t>
            </a:r>
            <a:r>
              <a:rPr lang="pl-PL" altLang="pl-PL" sz="2800" b="1">
                <a:solidFill>
                  <a:schemeClr val="accent3">
                    <a:lumMod val="75000"/>
                  </a:schemeClr>
                </a:solidFill>
                <a:effectLst>
                  <a:outerShdw blurRad="38100" dist="38100" dir="2700000" algn="tl">
                    <a:srgbClr val="000000">
                      <a:alpha val="43137"/>
                    </a:srgbClr>
                  </a:outerShdw>
                </a:effectLst>
              </a:rPr>
              <a:t>po </a:t>
            </a:r>
            <a:r>
              <a:rPr lang="pl-PL" altLang="pl-PL" sz="2800" b="1" smtClean="0">
                <a:solidFill>
                  <a:schemeClr val="accent3">
                    <a:lumMod val="75000"/>
                  </a:schemeClr>
                </a:solidFill>
                <a:effectLst>
                  <a:outerShdw blurRad="38100" dist="38100" dir="2700000" algn="tl">
                    <a:srgbClr val="000000">
                      <a:alpha val="43137"/>
                    </a:srgbClr>
                  </a:outerShdw>
                </a:effectLst>
              </a:rPr>
              <a:t>słodyczach.</a:t>
            </a:r>
            <a:endParaRPr lang="pl-PL" altLang="pl-PL" sz="2800" b="1">
              <a:solidFill>
                <a:schemeClr val="accent3">
                  <a:lumMod val="75000"/>
                </a:schemeClr>
              </a:solidFill>
              <a:effectLst>
                <a:outerShdw blurRad="38100" dist="38100" dir="2700000" algn="tl">
                  <a:srgbClr val="000000">
                    <a:alpha val="43137"/>
                  </a:srgbClr>
                </a:outerShdw>
              </a:effectLst>
            </a:endParaRPr>
          </a:p>
        </p:txBody>
      </p:sp>
      <p:sp>
        <p:nvSpPr>
          <p:cNvPr id="5" name="Symbol zastępczy zawartości 2"/>
          <p:cNvSpPr txBox="1">
            <a:spLocks/>
          </p:cNvSpPr>
          <p:nvPr/>
        </p:nvSpPr>
        <p:spPr>
          <a:xfrm>
            <a:off x="457200" y="1200150"/>
            <a:ext cx="8229600" cy="4929188"/>
          </a:xfrm>
          <a:prstGeom prst="rect">
            <a:avLst/>
          </a:prstGeom>
        </p:spPr>
        <p:txBody>
          <a:bodyPr>
            <a:normAutofit/>
          </a:bodyPr>
          <a:lstStyle/>
          <a:p>
            <a:pPr marL="342900" indent="-342900" algn="ctr" eaLnBrk="1" fontAlgn="auto" hangingPunct="1">
              <a:spcBef>
                <a:spcPct val="20000"/>
              </a:spcBef>
              <a:spcAft>
                <a:spcPts val="0"/>
              </a:spcAft>
              <a:buFont typeface="Arial" pitchFamily="34" charset="0"/>
              <a:buNone/>
              <a:defRPr/>
            </a:pPr>
            <a:endParaRPr lang="pl-PL" sz="2600" b="1" dirty="0">
              <a:solidFill>
                <a:schemeClr val="accent5">
                  <a:lumMod val="50000"/>
                </a:schemeClr>
              </a:solidFill>
              <a:effectLst>
                <a:outerShdw blurRad="38100" dist="38100" dir="2700000" algn="tl">
                  <a:srgbClr val="000000">
                    <a:alpha val="43137"/>
                  </a:srgbClr>
                </a:outerShdw>
              </a:effectLst>
              <a:latin typeface="+mn-lt"/>
            </a:endParaRPr>
          </a:p>
          <a:p>
            <a:pPr marL="342900" indent="-342900" algn="ctr" eaLnBrk="1" fontAlgn="auto" hangingPunct="1">
              <a:spcBef>
                <a:spcPct val="20000"/>
              </a:spcBef>
              <a:spcAft>
                <a:spcPts val="0"/>
              </a:spcAft>
              <a:buFont typeface="Arial" pitchFamily="34" charset="0"/>
              <a:buNone/>
              <a:defRPr/>
            </a:pPr>
            <a:endParaRPr lang="pl-PL" sz="3200" b="1" dirty="0">
              <a:solidFill>
                <a:schemeClr val="accent5">
                  <a:lumMod val="50000"/>
                </a:schemeClr>
              </a:solidFill>
              <a:effectLst>
                <a:outerShdw blurRad="38100" dist="38100" dir="2700000" algn="tl">
                  <a:srgbClr val="000000">
                    <a:alpha val="43137"/>
                  </a:srgbClr>
                </a:outerShdw>
              </a:effectLst>
              <a:latin typeface="+mn-lt"/>
            </a:endParaRPr>
          </a:p>
          <a:p>
            <a:pPr marL="342900" indent="-342900" algn="ctr" eaLnBrk="1" fontAlgn="auto" hangingPunct="1">
              <a:spcBef>
                <a:spcPct val="20000"/>
              </a:spcBef>
              <a:spcAft>
                <a:spcPts val="0"/>
              </a:spcAft>
              <a:buFont typeface="Arial" pitchFamily="34" charset="0"/>
              <a:buNone/>
              <a:defRPr/>
            </a:pPr>
            <a:r>
              <a:rPr lang="pl-PL" sz="9200" b="1" dirty="0">
                <a:solidFill>
                  <a:srgbClr val="00B0F0"/>
                </a:solidFill>
                <a:latin typeface="+mn-lt"/>
              </a:rPr>
              <a:t>			</a:t>
            </a:r>
            <a:r>
              <a:rPr lang="pl-PL" sz="4000" b="1" dirty="0">
                <a:solidFill>
                  <a:srgbClr val="00B0F0"/>
                </a:solidFill>
                <a:latin typeface="+mn-lt"/>
              </a:rPr>
              <a:t>	</a:t>
            </a:r>
          </a:p>
        </p:txBody>
      </p:sp>
      <p:sp>
        <p:nvSpPr>
          <p:cNvPr id="7" name="Tytuł 1"/>
          <p:cNvSpPr txBox="1">
            <a:spLocks/>
          </p:cNvSpPr>
          <p:nvPr/>
        </p:nvSpPr>
        <p:spPr>
          <a:xfrm>
            <a:off x="468313" y="260350"/>
            <a:ext cx="8229600" cy="1143000"/>
          </a:xfrm>
          <a:prstGeom prst="rect">
            <a:avLst/>
          </a:prstGeom>
          <a:solidFill>
            <a:srgbClr val="00B0F0"/>
          </a:solidFill>
        </p:spPr>
        <p:style>
          <a:lnRef idx="1">
            <a:schemeClr val="accent3"/>
          </a:lnRef>
          <a:fillRef idx="3">
            <a:schemeClr val="accent3"/>
          </a:fillRef>
          <a:effectRef idx="2">
            <a:schemeClr val="accent3"/>
          </a:effectRef>
          <a:fontRef idx="minor">
            <a:schemeClr val="lt1"/>
          </a:fontRef>
        </p:style>
        <p:txBody>
          <a:bodyPr anchor="ctr">
            <a:normAutofit/>
          </a:bodyPr>
          <a:lstStyle/>
          <a:p>
            <a:pPr algn="r" eaLnBrk="1" fontAlgn="auto" hangingPunct="1">
              <a:spcAft>
                <a:spcPts val="0"/>
              </a:spcAft>
              <a:defRPr/>
            </a:pPr>
            <a:r>
              <a:rPr lang="pl-PL" sz="3600"/>
              <a:t>Typowe zanieczyszczenia frakcji papier</a:t>
            </a:r>
            <a:endParaRPr lang="pl-PL" sz="3600" dirty="0"/>
          </a:p>
        </p:txBody>
      </p:sp>
      <p:pic>
        <p:nvPicPr>
          <p:cNvPr id="11270" name="Obraz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endParaRPr lang="pl-PL" sz="1200" dirty="0" smtClean="0"/>
          </a:p>
          <a:p>
            <a:pPr eaLnBrk="1" fontAlgn="auto" hangingPunct="1">
              <a:spcAft>
                <a:spcPts val="0"/>
              </a:spcAft>
              <a:buFont typeface="Arial" panose="020B0604020202020204" pitchFamily="34" charset="0"/>
              <a:buNone/>
              <a:defRPr/>
            </a:pPr>
            <a:endParaRPr lang="pl-PL" sz="1050" dirty="0"/>
          </a:p>
        </p:txBody>
      </p:sp>
      <p:sp>
        <p:nvSpPr>
          <p:cNvPr id="5" name="Tytuł 1"/>
          <p:cNvSpPr txBox="1">
            <a:spLocks/>
          </p:cNvSpPr>
          <p:nvPr/>
        </p:nvSpPr>
        <p:spPr>
          <a:xfrm>
            <a:off x="609600" y="427038"/>
            <a:ext cx="8229600" cy="1143000"/>
          </a:xfrm>
          <a:prstGeom prst="rect">
            <a:avLst/>
          </a:prstGeom>
          <a:solidFill>
            <a:srgbClr val="FFC000"/>
          </a:solidFill>
        </p:spPr>
        <p:style>
          <a:lnRef idx="1">
            <a:schemeClr val="accent3"/>
          </a:lnRef>
          <a:fillRef idx="3">
            <a:schemeClr val="accent3"/>
          </a:fillRef>
          <a:effectRef idx="2">
            <a:schemeClr val="accent3"/>
          </a:effectRef>
          <a:fontRef idx="minor">
            <a:schemeClr val="lt1"/>
          </a:fontRef>
        </p:style>
        <p:txBody>
          <a:bodyPr anchor="ctr"/>
          <a:lstStyle/>
          <a:p>
            <a:pPr algn="r" eaLnBrk="1" fontAlgn="auto" hangingPunct="1">
              <a:spcAft>
                <a:spcPts val="0"/>
              </a:spcAft>
              <a:defRPr/>
            </a:pPr>
            <a:r>
              <a:rPr lang="pl-PL" sz="3600"/>
              <a:t>Typowe zanieczyszczenia frakcji tworzywa</a:t>
            </a:r>
            <a:endParaRPr lang="pl-PL" sz="3600" dirty="0"/>
          </a:p>
        </p:txBody>
      </p:sp>
      <p:sp>
        <p:nvSpPr>
          <p:cNvPr id="6" name="Symbol zastępczy zawartości 2"/>
          <p:cNvSpPr txBox="1">
            <a:spLocks/>
          </p:cNvSpPr>
          <p:nvPr/>
        </p:nvSpPr>
        <p:spPr>
          <a:xfrm>
            <a:off x="592137" y="1122188"/>
            <a:ext cx="8229600" cy="5547172"/>
          </a:xfrm>
          <a:prstGeom prst="rect">
            <a:avLst/>
          </a:prstGeom>
        </p:spPr>
        <p:txBody>
          <a:bodyPr>
            <a:normAutofit fontScale="25000" lnSpcReduction="20000"/>
          </a:bodyPr>
          <a:lstStyle/>
          <a:p>
            <a:pPr marL="342900" indent="-342900" algn="ctr" eaLnBrk="1" fontAlgn="auto" hangingPunct="1">
              <a:spcBef>
                <a:spcPct val="20000"/>
              </a:spcBef>
              <a:spcAft>
                <a:spcPts val="0"/>
              </a:spcAft>
              <a:buFont typeface="Arial" pitchFamily="34" charset="0"/>
              <a:buNone/>
              <a:defRPr/>
            </a:pPr>
            <a:endParaRPr lang="pl-PL" sz="7200" b="1" dirty="0">
              <a:solidFill>
                <a:srgbClr val="FFC000"/>
              </a:solidFill>
              <a:effectLst>
                <a:outerShdw blurRad="38100" dist="38100" dir="2700000" algn="tl">
                  <a:srgbClr val="000000">
                    <a:alpha val="43137"/>
                  </a:srgbClr>
                </a:outerShdw>
              </a:effectLst>
              <a:latin typeface="+mn-lt"/>
            </a:endParaRPr>
          </a:p>
          <a:p>
            <a:pPr>
              <a:defRPr/>
            </a:pPr>
            <a:r>
              <a:rPr lang="pl-PL" sz="16000" i="1">
                <a:solidFill>
                  <a:srgbClr val="FFC000"/>
                </a:solidFill>
                <a:latin typeface="+mn-lt"/>
              </a:rPr>
              <a:t> </a:t>
            </a:r>
            <a:endParaRPr lang="pl-PL" sz="16000" i="1" smtClean="0">
              <a:solidFill>
                <a:srgbClr val="FFC000"/>
              </a:solidFill>
              <a:latin typeface="+mn-lt"/>
            </a:endParaRPr>
          </a:p>
          <a:p>
            <a:pPr marL="342900" indent="-342900" algn="just" eaLnBrk="1" fontAlgn="auto" hangingPunct="1">
              <a:spcBef>
                <a:spcPct val="20000"/>
              </a:spcBef>
              <a:spcAft>
                <a:spcPts val="0"/>
              </a:spcAft>
              <a:buFontTx/>
              <a:buChar char="-"/>
              <a:defRPr/>
            </a:pPr>
            <a:r>
              <a:rPr lang="pl-PL" sz="9600" b="1" smtClean="0">
                <a:solidFill>
                  <a:schemeClr val="accent3">
                    <a:lumMod val="75000"/>
                  </a:schemeClr>
                </a:solidFill>
                <a:effectLst>
                  <a:outerShdw blurRad="38100" dist="38100" dir="2700000" algn="tl">
                    <a:srgbClr val="000000">
                      <a:alpha val="43137"/>
                    </a:srgbClr>
                  </a:outerShdw>
                </a:effectLst>
                <a:latin typeface="+mn-lt"/>
              </a:rPr>
              <a:t>żywność i napoje, które pozostały w opakowaniu,</a:t>
            </a:r>
          </a:p>
          <a:p>
            <a:pPr marL="342900" indent="-342900" algn="just" eaLnBrk="1" fontAlgn="auto" hangingPunct="1">
              <a:spcBef>
                <a:spcPct val="20000"/>
              </a:spcBef>
              <a:spcAft>
                <a:spcPts val="0"/>
              </a:spcAft>
              <a:buFontTx/>
              <a:buChar char="-"/>
              <a:defRPr/>
            </a:pPr>
            <a:r>
              <a:rPr lang="pl-PL" sz="9600" b="1" smtClean="0">
                <a:solidFill>
                  <a:schemeClr val="accent3">
                    <a:lumMod val="75000"/>
                  </a:schemeClr>
                </a:solidFill>
                <a:effectLst>
                  <a:outerShdw blurRad="38100" dist="38100" dir="2700000" algn="tl">
                    <a:srgbClr val="000000">
                      <a:alpha val="43137"/>
                    </a:srgbClr>
                  </a:outerShdw>
                </a:effectLst>
                <a:latin typeface="+mn-lt"/>
              </a:rPr>
              <a:t>odpady </a:t>
            </a:r>
            <a:r>
              <a:rPr lang="pl-PL" sz="9600" b="1">
                <a:solidFill>
                  <a:schemeClr val="accent3">
                    <a:lumMod val="75000"/>
                  </a:schemeClr>
                </a:solidFill>
                <a:effectLst>
                  <a:outerShdw blurRad="38100" dist="38100" dir="2700000" algn="tl">
                    <a:srgbClr val="000000">
                      <a:alpha val="43137"/>
                    </a:srgbClr>
                  </a:outerShdw>
                </a:effectLst>
                <a:latin typeface="+mn-lt"/>
              </a:rPr>
              <a:t>organiczne</a:t>
            </a:r>
            <a:r>
              <a:rPr lang="pl-PL" sz="9600" b="1" smtClean="0">
                <a:solidFill>
                  <a:schemeClr val="accent3">
                    <a:lumMod val="75000"/>
                  </a:schemeClr>
                </a:solidFill>
                <a:effectLst>
                  <a:outerShdw blurRad="38100" dist="38100" dir="2700000" algn="tl">
                    <a:srgbClr val="000000">
                      <a:alpha val="43137"/>
                    </a:srgbClr>
                  </a:outerShdw>
                </a:effectLst>
                <a:latin typeface="+mn-lt"/>
              </a:rPr>
              <a:t>, liście, gałązki, odchody zwierząt, odpadki kuchenne,</a:t>
            </a:r>
            <a:endParaRPr lang="pl-PL" sz="9600" b="1">
              <a:solidFill>
                <a:schemeClr val="accent3">
                  <a:lumMod val="75000"/>
                </a:schemeClr>
              </a:solidFill>
              <a:effectLst>
                <a:outerShdw blurRad="38100" dist="38100" dir="2700000" algn="tl">
                  <a:srgbClr val="000000">
                    <a:alpha val="43137"/>
                  </a:srgbClr>
                </a:outerShdw>
              </a:effectLst>
              <a:latin typeface="+mn-lt"/>
            </a:endParaRPr>
          </a:p>
          <a:p>
            <a:pPr marL="342900" indent="-342900" algn="just" eaLnBrk="1" fontAlgn="auto" hangingPunct="1">
              <a:spcBef>
                <a:spcPct val="20000"/>
              </a:spcBef>
              <a:spcAft>
                <a:spcPts val="0"/>
              </a:spcAft>
              <a:buFontTx/>
              <a:buChar char="-"/>
              <a:defRPr/>
            </a:pPr>
            <a:r>
              <a:rPr lang="pl-PL" sz="9600" b="1">
                <a:solidFill>
                  <a:schemeClr val="accent3">
                    <a:lumMod val="75000"/>
                  </a:schemeClr>
                </a:solidFill>
                <a:effectLst>
                  <a:outerShdw blurRad="38100" dist="38100" dir="2700000" algn="tl">
                    <a:srgbClr val="000000">
                      <a:alpha val="43137"/>
                    </a:srgbClr>
                  </a:outerShdw>
                </a:effectLst>
                <a:latin typeface="+mn-lt"/>
              </a:rPr>
              <a:t>papier laminowany</a:t>
            </a:r>
            <a:r>
              <a:rPr lang="pl-PL" sz="9600" b="1" smtClean="0">
                <a:solidFill>
                  <a:schemeClr val="accent3">
                    <a:lumMod val="75000"/>
                  </a:schemeClr>
                </a:solidFill>
                <a:effectLst>
                  <a:outerShdw blurRad="38100" dist="38100" dir="2700000" algn="tl">
                    <a:srgbClr val="000000">
                      <a:alpha val="43137"/>
                    </a:srgbClr>
                  </a:outerShdw>
                </a:effectLst>
                <a:latin typeface="+mn-lt"/>
              </a:rPr>
              <a:t>,</a:t>
            </a:r>
          </a:p>
          <a:p>
            <a:pPr marL="342900" indent="-342900" algn="just" eaLnBrk="1" fontAlgn="auto" hangingPunct="1">
              <a:spcBef>
                <a:spcPct val="20000"/>
              </a:spcBef>
              <a:spcAft>
                <a:spcPts val="0"/>
              </a:spcAft>
              <a:buFontTx/>
              <a:buChar char="-"/>
              <a:defRPr/>
            </a:pPr>
            <a:r>
              <a:rPr lang="pl-PL" sz="9600" b="1" smtClean="0">
                <a:solidFill>
                  <a:schemeClr val="accent3">
                    <a:lumMod val="75000"/>
                  </a:schemeClr>
                </a:solidFill>
                <a:effectLst>
                  <a:outerShdw blurRad="38100" dist="38100" dir="2700000" algn="tl">
                    <a:srgbClr val="000000">
                      <a:alpha val="43137"/>
                    </a:srgbClr>
                  </a:outerShdw>
                </a:effectLst>
                <a:latin typeface="+mn-lt"/>
              </a:rPr>
              <a:t>klisze RTG,</a:t>
            </a:r>
          </a:p>
          <a:p>
            <a:pPr marL="342900" indent="-342900" algn="just" eaLnBrk="1" fontAlgn="auto" hangingPunct="1">
              <a:spcBef>
                <a:spcPct val="20000"/>
              </a:spcBef>
              <a:spcAft>
                <a:spcPts val="0"/>
              </a:spcAft>
              <a:buFontTx/>
              <a:buChar char="-"/>
              <a:defRPr/>
            </a:pPr>
            <a:r>
              <a:rPr lang="pl-PL" sz="9600" b="1" smtClean="0">
                <a:solidFill>
                  <a:schemeClr val="accent3">
                    <a:lumMod val="75000"/>
                  </a:schemeClr>
                </a:solidFill>
                <a:effectLst>
                  <a:outerShdw blurRad="38100" dist="38100" dir="2700000" algn="tl">
                    <a:srgbClr val="000000">
                      <a:alpha val="43137"/>
                    </a:srgbClr>
                  </a:outerShdw>
                </a:effectLst>
                <a:latin typeface="+mn-lt"/>
              </a:rPr>
              <a:t>woreczki metalizowane po kawie,</a:t>
            </a:r>
            <a:endParaRPr lang="pl-PL" sz="9600" b="1">
              <a:solidFill>
                <a:schemeClr val="accent3">
                  <a:lumMod val="75000"/>
                </a:schemeClr>
              </a:solidFill>
              <a:effectLst>
                <a:outerShdw blurRad="38100" dist="38100" dir="2700000" algn="tl">
                  <a:srgbClr val="000000">
                    <a:alpha val="43137"/>
                  </a:srgbClr>
                </a:outerShdw>
              </a:effectLst>
              <a:latin typeface="+mn-lt"/>
            </a:endParaRPr>
          </a:p>
          <a:p>
            <a:pPr marL="342900" indent="-342900" algn="just" eaLnBrk="1" fontAlgn="auto" hangingPunct="1">
              <a:spcBef>
                <a:spcPct val="20000"/>
              </a:spcBef>
              <a:spcAft>
                <a:spcPts val="0"/>
              </a:spcAft>
              <a:buFontTx/>
              <a:buChar char="-"/>
              <a:defRPr/>
            </a:pPr>
            <a:r>
              <a:rPr lang="pl-PL" sz="9600" b="1">
                <a:solidFill>
                  <a:schemeClr val="accent3">
                    <a:lumMod val="75000"/>
                  </a:schemeClr>
                </a:solidFill>
                <a:effectLst>
                  <a:outerShdw blurRad="38100" dist="38100" dir="2700000" algn="tl">
                    <a:srgbClr val="000000">
                      <a:alpha val="43137"/>
                    </a:srgbClr>
                  </a:outerShdw>
                </a:effectLst>
                <a:latin typeface="+mn-lt"/>
              </a:rPr>
              <a:t>pieluchy jednorazowe,</a:t>
            </a:r>
          </a:p>
          <a:p>
            <a:pPr marL="342900" indent="-342900" algn="just" eaLnBrk="1" fontAlgn="auto" hangingPunct="1">
              <a:spcBef>
                <a:spcPct val="20000"/>
              </a:spcBef>
              <a:spcAft>
                <a:spcPts val="0"/>
              </a:spcAft>
              <a:buFontTx/>
              <a:buChar char="-"/>
              <a:defRPr/>
            </a:pPr>
            <a:r>
              <a:rPr lang="pl-PL" sz="9600" b="1">
                <a:solidFill>
                  <a:schemeClr val="accent3">
                    <a:lumMod val="75000"/>
                  </a:schemeClr>
                </a:solidFill>
                <a:effectLst>
                  <a:outerShdw blurRad="38100" dist="38100" dir="2700000" algn="tl">
                    <a:srgbClr val="000000">
                      <a:alpha val="43137"/>
                    </a:srgbClr>
                  </a:outerShdw>
                </a:effectLst>
                <a:latin typeface="+mn-lt"/>
              </a:rPr>
              <a:t>sznurki, taśmy, linki, sieci,</a:t>
            </a:r>
          </a:p>
          <a:p>
            <a:pPr marL="342900" indent="-342900" algn="just" eaLnBrk="1" fontAlgn="auto" hangingPunct="1">
              <a:spcBef>
                <a:spcPct val="20000"/>
              </a:spcBef>
              <a:spcAft>
                <a:spcPts val="0"/>
              </a:spcAft>
              <a:buFontTx/>
              <a:buChar char="-"/>
              <a:defRPr/>
            </a:pPr>
            <a:r>
              <a:rPr lang="pl-PL" sz="9600" b="1">
                <a:solidFill>
                  <a:schemeClr val="accent3">
                    <a:lumMod val="75000"/>
                  </a:schemeClr>
                </a:solidFill>
                <a:effectLst>
                  <a:outerShdw blurRad="38100" dist="38100" dir="2700000" algn="tl">
                    <a:srgbClr val="000000">
                      <a:alpha val="43137"/>
                    </a:srgbClr>
                  </a:outerShdw>
                </a:effectLst>
                <a:latin typeface="+mn-lt"/>
              </a:rPr>
              <a:t>butelki po oleju spożywczym,</a:t>
            </a:r>
          </a:p>
          <a:p>
            <a:pPr marL="342900" indent="-342900" algn="just" eaLnBrk="1" fontAlgn="auto" hangingPunct="1">
              <a:spcBef>
                <a:spcPct val="20000"/>
              </a:spcBef>
              <a:spcAft>
                <a:spcPts val="0"/>
              </a:spcAft>
              <a:buFontTx/>
              <a:buChar char="-"/>
              <a:defRPr/>
            </a:pPr>
            <a:r>
              <a:rPr lang="pl-PL" sz="9600" b="1">
                <a:solidFill>
                  <a:schemeClr val="accent3">
                    <a:lumMod val="75000"/>
                  </a:schemeClr>
                </a:solidFill>
                <a:effectLst>
                  <a:outerShdw blurRad="38100" dist="38100" dir="2700000" algn="tl">
                    <a:srgbClr val="000000">
                      <a:alpha val="43137"/>
                    </a:srgbClr>
                  </a:outerShdw>
                </a:effectLst>
                <a:latin typeface="+mn-lt"/>
              </a:rPr>
              <a:t>opakowania po olejach, chemikaliach i farbach, </a:t>
            </a:r>
          </a:p>
          <a:p>
            <a:pPr marL="342900" indent="-342900" algn="just" eaLnBrk="1" fontAlgn="auto" hangingPunct="1">
              <a:spcBef>
                <a:spcPct val="20000"/>
              </a:spcBef>
              <a:spcAft>
                <a:spcPts val="0"/>
              </a:spcAft>
              <a:buFontTx/>
              <a:buChar char="-"/>
              <a:defRPr/>
            </a:pPr>
            <a:r>
              <a:rPr lang="pl-PL" sz="9600" b="1">
                <a:solidFill>
                  <a:schemeClr val="accent3">
                    <a:lumMod val="75000"/>
                  </a:schemeClr>
                </a:solidFill>
                <a:effectLst>
                  <a:outerShdw blurRad="38100" dist="38100" dir="2700000" algn="tl">
                    <a:srgbClr val="000000">
                      <a:alpha val="43137"/>
                    </a:srgbClr>
                  </a:outerShdw>
                </a:effectLst>
                <a:latin typeface="+mn-lt"/>
              </a:rPr>
              <a:t>znicze, skrzynki, obudowy po sprzęcie RTV i AGD,</a:t>
            </a:r>
          </a:p>
          <a:p>
            <a:pPr marL="342900" indent="-342900" algn="just" eaLnBrk="1" fontAlgn="auto" hangingPunct="1">
              <a:spcBef>
                <a:spcPct val="20000"/>
              </a:spcBef>
              <a:spcAft>
                <a:spcPts val="0"/>
              </a:spcAft>
              <a:buFontTx/>
              <a:buChar char="-"/>
              <a:defRPr/>
            </a:pPr>
            <a:r>
              <a:rPr lang="pl-PL" sz="9600" b="1" smtClean="0">
                <a:solidFill>
                  <a:schemeClr val="accent3">
                    <a:lumMod val="75000"/>
                  </a:schemeClr>
                </a:solidFill>
                <a:effectLst>
                  <a:outerShdw blurRad="38100" dist="38100" dir="2700000" algn="tl">
                    <a:srgbClr val="000000">
                      <a:alpha val="43137"/>
                    </a:srgbClr>
                  </a:outerShdw>
                </a:effectLst>
                <a:latin typeface="+mn-lt"/>
              </a:rPr>
              <a:t>baterie, leki,</a:t>
            </a:r>
          </a:p>
          <a:p>
            <a:pPr marL="342900" indent="-342900" algn="just" eaLnBrk="1" fontAlgn="auto" hangingPunct="1">
              <a:spcBef>
                <a:spcPct val="20000"/>
              </a:spcBef>
              <a:spcAft>
                <a:spcPts val="0"/>
              </a:spcAft>
              <a:buFontTx/>
              <a:buChar char="-"/>
              <a:defRPr/>
            </a:pPr>
            <a:r>
              <a:rPr lang="pl-PL" sz="9600" b="1" smtClean="0">
                <a:solidFill>
                  <a:schemeClr val="accent3">
                    <a:lumMod val="75000"/>
                  </a:schemeClr>
                </a:solidFill>
                <a:effectLst>
                  <a:outerShdw blurRad="38100" dist="38100" dir="2700000" algn="tl">
                    <a:srgbClr val="000000">
                      <a:alpha val="43137"/>
                    </a:srgbClr>
                  </a:outerShdw>
                </a:effectLst>
                <a:latin typeface="+mn-lt"/>
              </a:rPr>
              <a:t>buty i tekstylia.</a:t>
            </a:r>
            <a:endParaRPr lang="pl-PL" sz="5600" b="1" dirty="0">
              <a:solidFill>
                <a:schemeClr val="accent3">
                  <a:lumMod val="75000"/>
                </a:schemeClr>
              </a:solidFill>
              <a:effectLst>
                <a:outerShdw blurRad="38100" dist="38100" dir="2700000" algn="tl">
                  <a:srgbClr val="000000">
                    <a:alpha val="43137"/>
                  </a:srgbClr>
                </a:outerShdw>
              </a:effectLst>
              <a:latin typeface="+mn-lt"/>
            </a:endParaRPr>
          </a:p>
          <a:p>
            <a:pPr>
              <a:defRPr/>
            </a:pPr>
            <a:endParaRPr lang="pl-PL" sz="3200" dirty="0">
              <a:solidFill>
                <a:srgbClr val="FFC000"/>
              </a:solidFill>
              <a:latin typeface="+mn-lt"/>
            </a:endParaRPr>
          </a:p>
          <a:p>
            <a:pPr marL="342900" indent="-342900" algn="r" eaLnBrk="1" fontAlgn="auto" hangingPunct="1">
              <a:spcBef>
                <a:spcPct val="20000"/>
              </a:spcBef>
              <a:spcAft>
                <a:spcPts val="0"/>
              </a:spcAft>
              <a:buFont typeface="Arial" pitchFamily="34" charset="0"/>
              <a:buNone/>
              <a:defRPr/>
            </a:pPr>
            <a:endParaRPr lang="pl-PL" sz="3200" dirty="0">
              <a:latin typeface="+mn-lt"/>
            </a:endParaRPr>
          </a:p>
          <a:p>
            <a:pPr marL="342900" indent="-342900" algn="ctr" eaLnBrk="1" fontAlgn="auto" hangingPunct="1">
              <a:spcBef>
                <a:spcPct val="20000"/>
              </a:spcBef>
              <a:spcAft>
                <a:spcPts val="0"/>
              </a:spcAft>
              <a:buFont typeface="Arial" pitchFamily="34" charset="0"/>
              <a:buNone/>
              <a:defRPr/>
            </a:pPr>
            <a:r>
              <a:rPr lang="pl-PL" sz="3200" b="1" dirty="0">
                <a:solidFill>
                  <a:schemeClr val="accent3">
                    <a:lumMod val="75000"/>
                  </a:schemeClr>
                </a:solidFill>
                <a:latin typeface="+mn-lt"/>
              </a:rPr>
              <a:t>				</a:t>
            </a:r>
          </a:p>
        </p:txBody>
      </p:sp>
      <p:pic>
        <p:nvPicPr>
          <p:cNvPr id="12293"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5991225"/>
            <a:ext cx="6254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6588</TotalTime>
  <Words>1459</Words>
  <Application>Microsoft Office PowerPoint</Application>
  <PresentationFormat>Pokaz na ekranie (4:3)</PresentationFormat>
  <Paragraphs>129</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Segregacja odpadów:  wszystko, co chcielibyście wiedzieć, ale baliście się zapytać...</vt:lpstr>
      <vt:lpstr>Podstawowy model segregacji odpadów</vt:lpstr>
      <vt:lpstr>Przetwarzanie odpadów z selektywnej zbiórki  (na przykładzie tworzyw)</vt:lpstr>
      <vt:lpstr>Zanieczyszczenia selektywnej zbiórki</vt:lpstr>
      <vt:lpstr>Niska jakość odpadów z selektywnej zbiórki</vt:lpstr>
      <vt:lpstr>Zasady sortowania odpadów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Company>ZGOK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segregować - techniczne uwarunkowania</dc:title>
  <dc:creator>Ludwiszewska;KZ</dc:creator>
  <cp:lastModifiedBy>KŻurek</cp:lastModifiedBy>
  <cp:revision>70</cp:revision>
  <dcterms:created xsi:type="dcterms:W3CDTF">2015-09-22T09:54:20Z</dcterms:created>
  <dcterms:modified xsi:type="dcterms:W3CDTF">2017-04-21T10:19:43Z</dcterms:modified>
</cp:coreProperties>
</file>